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64" r:id="rId3"/>
    <p:sldId id="259" r:id="rId4"/>
    <p:sldId id="260" r:id="rId5"/>
    <p:sldId id="265" r:id="rId6"/>
    <p:sldId id="272" r:id="rId7"/>
    <p:sldId id="261" r:id="rId8"/>
    <p:sldId id="273" r:id="rId9"/>
    <p:sldId id="267" r:id="rId10"/>
    <p:sldId id="262" r:id="rId11"/>
    <p:sldId id="274" r:id="rId12"/>
    <p:sldId id="268" r:id="rId13"/>
    <p:sldId id="257" r:id="rId14"/>
    <p:sldId id="275" r:id="rId15"/>
    <p:sldId id="278" r:id="rId16"/>
    <p:sldId id="279" r:id="rId17"/>
    <p:sldId id="281" r:id="rId18"/>
    <p:sldId id="280" r:id="rId19"/>
    <p:sldId id="283" r:id="rId20"/>
    <p:sldId id="282" r:id="rId21"/>
    <p:sldId id="284" r:id="rId22"/>
    <p:sldId id="285" r:id="rId23"/>
    <p:sldId id="286" r:id="rId24"/>
    <p:sldId id="287" r:id="rId25"/>
    <p:sldId id="288" r:id="rId26"/>
    <p:sldId id="289" r:id="rId27"/>
    <p:sldId id="290" r:id="rId28"/>
    <p:sldId id="292" r:id="rId29"/>
    <p:sldId id="293" r:id="rId30"/>
    <p:sldId id="300" r:id="rId31"/>
    <p:sldId id="294" r:id="rId32"/>
    <p:sldId id="270" r:id="rId33"/>
    <p:sldId id="295" r:id="rId34"/>
    <p:sldId id="296" r:id="rId35"/>
    <p:sldId id="269" r:id="rId36"/>
    <p:sldId id="297" r:id="rId37"/>
    <p:sldId id="302" r:id="rId38"/>
    <p:sldId id="298" r:id="rId39"/>
    <p:sldId id="299" r:id="rId40"/>
    <p:sldId id="271" r:id="rId41"/>
    <p:sldId id="301" r:id="rId42"/>
    <p:sldId id="277"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61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988AE1-9A1F-4DE9-9B4A-DBCB718C9C80}" type="datetimeFigureOut">
              <a:rPr lang="en-US" smtClean="0"/>
              <a:t>8/5/2020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08EDC3E4-143F-4618-8064-F5A3A9F27324}" type="slidenum">
              <a:rPr lang="en-US" smtClean="0"/>
              <a:t>‹#›</a:t>
            </a:fld>
            <a:endParaRPr lang="en-US"/>
          </a:p>
        </p:txBody>
      </p:sp>
    </p:spTree>
    <p:extLst>
      <p:ext uri="{BB962C8B-B14F-4D97-AF65-F5344CB8AC3E}">
        <p14:creationId xmlns:p14="http://schemas.microsoft.com/office/powerpoint/2010/main" val="214460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988AE1-9A1F-4DE9-9B4A-DBCB718C9C80}" type="datetimeFigureOut">
              <a:rPr lang="en-US" smtClean="0"/>
              <a:t>8/5/2020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EDC3E4-143F-4618-8064-F5A3A9F27324}" type="slidenum">
              <a:rPr lang="en-US" smtClean="0"/>
              <a:t>‹#›</a:t>
            </a:fld>
            <a:endParaRPr lang="en-US"/>
          </a:p>
        </p:txBody>
      </p:sp>
    </p:spTree>
    <p:extLst>
      <p:ext uri="{BB962C8B-B14F-4D97-AF65-F5344CB8AC3E}">
        <p14:creationId xmlns:p14="http://schemas.microsoft.com/office/powerpoint/2010/main" val="3414904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988AE1-9A1F-4DE9-9B4A-DBCB718C9C80}" type="datetimeFigureOut">
              <a:rPr lang="en-US" smtClean="0"/>
              <a:t>8/5/2020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EDC3E4-143F-4618-8064-F5A3A9F27324}" type="slidenum">
              <a:rPr lang="en-US" smtClean="0"/>
              <a:t>‹#›</a:t>
            </a:fld>
            <a:endParaRPr lang="en-US"/>
          </a:p>
        </p:txBody>
      </p:sp>
    </p:spTree>
    <p:extLst>
      <p:ext uri="{BB962C8B-B14F-4D97-AF65-F5344CB8AC3E}">
        <p14:creationId xmlns:p14="http://schemas.microsoft.com/office/powerpoint/2010/main" val="2240139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988AE1-9A1F-4DE9-9B4A-DBCB718C9C80}" type="datetimeFigureOut">
              <a:rPr lang="en-US" smtClean="0"/>
              <a:t>8/5/2020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EDC3E4-143F-4618-8064-F5A3A9F27324}" type="slidenum">
              <a:rPr lang="en-US" smtClean="0"/>
              <a:t>‹#›</a:t>
            </a:fld>
            <a:endParaRPr lang="en-US"/>
          </a:p>
        </p:txBody>
      </p:sp>
    </p:spTree>
    <p:extLst>
      <p:ext uri="{BB962C8B-B14F-4D97-AF65-F5344CB8AC3E}">
        <p14:creationId xmlns:p14="http://schemas.microsoft.com/office/powerpoint/2010/main" val="2763261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3C988AE1-9A1F-4DE9-9B4A-DBCB718C9C80}" type="datetimeFigureOut">
              <a:rPr lang="en-US" smtClean="0"/>
              <a:t>8/5/2020</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08EDC3E4-143F-4618-8064-F5A3A9F27324}" type="slidenum">
              <a:rPr lang="en-US" smtClean="0"/>
              <a:t>‹#›</a:t>
            </a:fld>
            <a:endParaRPr lang="en-US"/>
          </a:p>
        </p:txBody>
      </p:sp>
    </p:spTree>
    <p:extLst>
      <p:ext uri="{BB962C8B-B14F-4D97-AF65-F5344CB8AC3E}">
        <p14:creationId xmlns:p14="http://schemas.microsoft.com/office/powerpoint/2010/main" val="3504985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988AE1-9A1F-4DE9-9B4A-DBCB718C9C80}" type="datetimeFigureOut">
              <a:rPr lang="en-US" smtClean="0"/>
              <a:t>8/5/2020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EDC3E4-143F-4618-8064-F5A3A9F27324}" type="slidenum">
              <a:rPr lang="en-US" smtClean="0"/>
              <a:t>‹#›</a:t>
            </a:fld>
            <a:endParaRPr lang="en-US"/>
          </a:p>
        </p:txBody>
      </p:sp>
    </p:spTree>
    <p:extLst>
      <p:ext uri="{BB962C8B-B14F-4D97-AF65-F5344CB8AC3E}">
        <p14:creationId xmlns:p14="http://schemas.microsoft.com/office/powerpoint/2010/main" val="2028746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988AE1-9A1F-4DE9-9B4A-DBCB718C9C80}" type="datetimeFigureOut">
              <a:rPr lang="en-US" smtClean="0"/>
              <a:t>8/5/2020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EDC3E4-143F-4618-8064-F5A3A9F27324}" type="slidenum">
              <a:rPr lang="en-US" smtClean="0"/>
              <a:t>‹#›</a:t>
            </a:fld>
            <a:endParaRPr lang="en-US"/>
          </a:p>
        </p:txBody>
      </p:sp>
    </p:spTree>
    <p:extLst>
      <p:ext uri="{BB962C8B-B14F-4D97-AF65-F5344CB8AC3E}">
        <p14:creationId xmlns:p14="http://schemas.microsoft.com/office/powerpoint/2010/main" val="3749887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988AE1-9A1F-4DE9-9B4A-DBCB718C9C80}" type="datetimeFigureOut">
              <a:rPr lang="en-US" smtClean="0"/>
              <a:t>8/5/2020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EDC3E4-143F-4618-8064-F5A3A9F27324}" type="slidenum">
              <a:rPr lang="en-US" smtClean="0"/>
              <a:t>‹#›</a:t>
            </a:fld>
            <a:endParaRPr lang="en-US"/>
          </a:p>
        </p:txBody>
      </p:sp>
    </p:spTree>
    <p:extLst>
      <p:ext uri="{BB962C8B-B14F-4D97-AF65-F5344CB8AC3E}">
        <p14:creationId xmlns:p14="http://schemas.microsoft.com/office/powerpoint/2010/main" val="2538562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988AE1-9A1F-4DE9-9B4A-DBCB718C9C80}" type="datetimeFigureOut">
              <a:rPr lang="en-US" smtClean="0"/>
              <a:t>8/5/2020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EDC3E4-143F-4618-8064-F5A3A9F27324}" type="slidenum">
              <a:rPr lang="en-US" smtClean="0"/>
              <a:t>‹#›</a:t>
            </a:fld>
            <a:endParaRPr lang="en-US"/>
          </a:p>
        </p:txBody>
      </p:sp>
    </p:spTree>
    <p:extLst>
      <p:ext uri="{BB962C8B-B14F-4D97-AF65-F5344CB8AC3E}">
        <p14:creationId xmlns:p14="http://schemas.microsoft.com/office/powerpoint/2010/main" val="3257616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988AE1-9A1F-4DE9-9B4A-DBCB718C9C80}" type="datetimeFigureOut">
              <a:rPr lang="en-US" smtClean="0"/>
              <a:t>8/5/2020</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08EDC3E4-143F-4618-8064-F5A3A9F27324}" type="slidenum">
              <a:rPr lang="en-US" smtClean="0"/>
              <a:t>‹#›</a:t>
            </a:fld>
            <a:endParaRPr lang="en-US"/>
          </a:p>
        </p:txBody>
      </p:sp>
    </p:spTree>
    <p:extLst>
      <p:ext uri="{BB962C8B-B14F-4D97-AF65-F5344CB8AC3E}">
        <p14:creationId xmlns:p14="http://schemas.microsoft.com/office/powerpoint/2010/main" val="792283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988AE1-9A1F-4DE9-9B4A-DBCB718C9C80}" type="datetimeFigureOut">
              <a:rPr lang="en-US" smtClean="0"/>
              <a:t>8/5/2020</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08EDC3E4-143F-4618-8064-F5A3A9F27324}" type="slidenum">
              <a:rPr lang="en-US" smtClean="0"/>
              <a:t>‹#›</a:t>
            </a:fld>
            <a:endParaRPr lang="en-US"/>
          </a:p>
        </p:txBody>
      </p:sp>
    </p:spTree>
    <p:extLst>
      <p:ext uri="{BB962C8B-B14F-4D97-AF65-F5344CB8AC3E}">
        <p14:creationId xmlns:p14="http://schemas.microsoft.com/office/powerpoint/2010/main" val="3956638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C988AE1-9A1F-4DE9-9B4A-DBCB718C9C80}" type="datetimeFigureOut">
              <a:rPr lang="en-US" smtClean="0"/>
              <a:t>8/5/2020</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08EDC3E4-143F-4618-8064-F5A3A9F27324}" type="slidenum">
              <a:rPr lang="en-US" smtClean="0"/>
              <a:t>‹#›</a:t>
            </a:fld>
            <a:endParaRPr lang="en-US"/>
          </a:p>
        </p:txBody>
      </p:sp>
    </p:spTree>
    <p:extLst>
      <p:ext uri="{BB962C8B-B14F-4D97-AF65-F5344CB8AC3E}">
        <p14:creationId xmlns:p14="http://schemas.microsoft.com/office/powerpoint/2010/main" val="277706182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colab.research.google.com/drive/1Rdjtq9fbFC1LM-_9N6vyL91tct-L-COp" TargetMode="External"/><Relationship Id="rId2" Type="http://schemas.openxmlformats.org/officeDocument/2006/relationships/hyperlink" Target="https://colab.research.google.com/drive/16bQy7afyuHE6xiG0fcGYstM1F78Jg631" TargetMode="External"/><Relationship Id="rId1" Type="http://schemas.openxmlformats.org/officeDocument/2006/relationships/slideLayout" Target="../slideLayouts/slideLayout2.xml"/><Relationship Id="rId5" Type="http://schemas.openxmlformats.org/officeDocument/2006/relationships/hyperlink" Target="https://colab.research.google.com/drive/1Bvcjm_QCL8ZXdv_NrUvrVNbPyPgG8Pro#scrollTo=as1G-Lryesp_" TargetMode="External"/><Relationship Id="rId4" Type="http://schemas.openxmlformats.org/officeDocument/2006/relationships/hyperlink" Target="https://colab.research.google.com/drive/1113OY4iYXrHWgvOVjfagUNK9tgwHTDsU"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A669F-7E2C-4EF3-9D38-41A9F797C695}"/>
              </a:ext>
            </a:extLst>
          </p:cNvPr>
          <p:cNvSpPr>
            <a:spLocks noGrp="1"/>
          </p:cNvSpPr>
          <p:nvPr>
            <p:ph type="ctrTitle"/>
          </p:nvPr>
        </p:nvSpPr>
        <p:spPr/>
        <p:txBody>
          <a:bodyPr>
            <a:normAutofit/>
          </a:bodyPr>
          <a:lstStyle/>
          <a:p>
            <a:r>
              <a:rPr lang="en-US" dirty="0"/>
              <a:t>SpaceNet6 Challenge</a:t>
            </a:r>
            <a:br>
              <a:rPr lang="en-US" dirty="0"/>
            </a:br>
            <a:r>
              <a:rPr lang="en-US" sz="2700" dirty="0"/>
              <a:t>Multi-Sensor All-Weather Mapping</a:t>
            </a:r>
          </a:p>
        </p:txBody>
      </p:sp>
      <p:sp>
        <p:nvSpPr>
          <p:cNvPr id="3" name="Subtitle 2">
            <a:extLst>
              <a:ext uri="{FF2B5EF4-FFF2-40B4-BE49-F238E27FC236}">
                <a16:creationId xmlns:a16="http://schemas.microsoft.com/office/drawing/2014/main" id="{77DDA368-B4DB-48DC-9AC3-3319D669E9EF}"/>
              </a:ext>
            </a:extLst>
          </p:cNvPr>
          <p:cNvSpPr>
            <a:spLocks noGrp="1"/>
          </p:cNvSpPr>
          <p:nvPr>
            <p:ph type="subTitle" idx="1"/>
          </p:nvPr>
        </p:nvSpPr>
        <p:spPr/>
        <p:txBody>
          <a:bodyPr>
            <a:normAutofit fontScale="92500" lnSpcReduction="20000"/>
          </a:bodyPr>
          <a:lstStyle/>
          <a:p>
            <a:endParaRPr lang="en-US" dirty="0"/>
          </a:p>
          <a:p>
            <a:r>
              <a:rPr lang="en-US" dirty="0"/>
              <a:t>Tan Chuan Xin</a:t>
            </a:r>
          </a:p>
          <a:p>
            <a:r>
              <a:rPr lang="en-US" dirty="0"/>
              <a:t>2 June 2020 – 7 August 2020</a:t>
            </a:r>
          </a:p>
        </p:txBody>
      </p:sp>
    </p:spTree>
    <p:extLst>
      <p:ext uri="{BB962C8B-B14F-4D97-AF65-F5344CB8AC3E}">
        <p14:creationId xmlns:p14="http://schemas.microsoft.com/office/powerpoint/2010/main" val="2463380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2D2B1-6CF0-4C37-B630-AFB9A4EAE1AA}"/>
              </a:ext>
            </a:extLst>
          </p:cNvPr>
          <p:cNvSpPr>
            <a:spLocks noGrp="1"/>
          </p:cNvSpPr>
          <p:nvPr>
            <p:ph type="title"/>
          </p:nvPr>
        </p:nvSpPr>
        <p:spPr/>
        <p:txBody>
          <a:bodyPr/>
          <a:lstStyle/>
          <a:p>
            <a:r>
              <a:rPr lang="en-US" dirty="0"/>
              <a:t>The Dataset</a:t>
            </a:r>
          </a:p>
        </p:txBody>
      </p:sp>
      <p:sp>
        <p:nvSpPr>
          <p:cNvPr id="3" name="Content Placeholder 2">
            <a:extLst>
              <a:ext uri="{FF2B5EF4-FFF2-40B4-BE49-F238E27FC236}">
                <a16:creationId xmlns:a16="http://schemas.microsoft.com/office/drawing/2014/main" id="{0CAFA5C0-EE24-44DE-9046-1E81A18AF93A}"/>
              </a:ext>
            </a:extLst>
          </p:cNvPr>
          <p:cNvSpPr>
            <a:spLocks noGrp="1"/>
          </p:cNvSpPr>
          <p:nvPr>
            <p:ph idx="1"/>
          </p:nvPr>
        </p:nvSpPr>
        <p:spPr/>
        <p:txBody>
          <a:bodyPr>
            <a:normAutofit/>
          </a:bodyPr>
          <a:lstStyle/>
          <a:p>
            <a:r>
              <a:rPr lang="en-US" dirty="0"/>
              <a:t>Image files</a:t>
            </a:r>
          </a:p>
          <a:p>
            <a:pPr lvl="1"/>
            <a:r>
              <a:rPr lang="en-US" dirty="0"/>
              <a:t>Pansharpened: high resolution, high detail, monochromatic</a:t>
            </a:r>
          </a:p>
          <a:p>
            <a:pPr lvl="1"/>
            <a:r>
              <a:rPr lang="en-US" dirty="0"/>
              <a:t>PS-RGB: pansharpened RGB - RGB images enhanced my PAN images</a:t>
            </a:r>
          </a:p>
          <a:p>
            <a:pPr lvl="1"/>
            <a:r>
              <a:rPr lang="en-US" dirty="0"/>
              <a:t>PS-RGBNIR: pansharpened RGBNIR – extra infrared channel</a:t>
            </a:r>
          </a:p>
          <a:p>
            <a:pPr lvl="1"/>
            <a:r>
              <a:rPr lang="en-US" dirty="0"/>
              <a:t>RGBNIR: raw </a:t>
            </a:r>
            <a:r>
              <a:rPr lang="en-US" dirty="0" err="1"/>
              <a:t>colour</a:t>
            </a:r>
            <a:r>
              <a:rPr lang="en-US" dirty="0"/>
              <a:t> image</a:t>
            </a:r>
          </a:p>
          <a:p>
            <a:pPr lvl="1"/>
            <a:r>
              <a:rPr lang="en-US" dirty="0"/>
              <a:t>SAR-Intensity: quad polarized SAR data </a:t>
            </a:r>
          </a:p>
          <a:p>
            <a:r>
              <a:rPr lang="en-US" dirty="0"/>
              <a:t>SAR-Orientations</a:t>
            </a:r>
          </a:p>
          <a:p>
            <a:pPr lvl="1"/>
            <a:r>
              <a:rPr lang="en-US" dirty="0"/>
              <a:t>TXT file containing SAR image rotation information </a:t>
            </a:r>
          </a:p>
          <a:p>
            <a:pPr lvl="1"/>
            <a:r>
              <a:rPr lang="en-US" dirty="0"/>
              <a:t>North and South facing flightpaths </a:t>
            </a:r>
          </a:p>
          <a:p>
            <a:r>
              <a:rPr lang="en-US" dirty="0" err="1"/>
              <a:t>Geojson</a:t>
            </a:r>
            <a:endParaRPr lang="en-US" dirty="0"/>
          </a:p>
          <a:p>
            <a:pPr lvl="1"/>
            <a:r>
              <a:rPr lang="en-US" dirty="0"/>
              <a:t>CSV sheet containing geo information regarding building polygons </a:t>
            </a:r>
          </a:p>
          <a:p>
            <a:pPr lvl="1"/>
            <a:endParaRPr lang="en-US" dirty="0"/>
          </a:p>
          <a:p>
            <a:endParaRPr lang="en-US" dirty="0"/>
          </a:p>
        </p:txBody>
      </p:sp>
    </p:spTree>
    <p:extLst>
      <p:ext uri="{BB962C8B-B14F-4D97-AF65-F5344CB8AC3E}">
        <p14:creationId xmlns:p14="http://schemas.microsoft.com/office/powerpoint/2010/main" val="2719116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3FA91-8F6E-46A8-9CCB-0F06BF61A2EC}"/>
              </a:ext>
            </a:extLst>
          </p:cNvPr>
          <p:cNvSpPr>
            <a:spLocks noGrp="1"/>
          </p:cNvSpPr>
          <p:nvPr>
            <p:ph type="title"/>
          </p:nvPr>
        </p:nvSpPr>
        <p:spPr/>
        <p:txBody>
          <a:bodyPr/>
          <a:lstStyle/>
          <a:p>
            <a:r>
              <a:rPr lang="en-US" dirty="0"/>
              <a:t>The Dataset</a:t>
            </a:r>
          </a:p>
        </p:txBody>
      </p:sp>
      <p:sp>
        <p:nvSpPr>
          <p:cNvPr id="3" name="Content Placeholder 2">
            <a:extLst>
              <a:ext uri="{FF2B5EF4-FFF2-40B4-BE49-F238E27FC236}">
                <a16:creationId xmlns:a16="http://schemas.microsoft.com/office/drawing/2014/main" id="{830CD077-056A-464A-9E2A-6D1F6B303D95}"/>
              </a:ext>
            </a:extLst>
          </p:cNvPr>
          <p:cNvSpPr>
            <a:spLocks noGrp="1"/>
          </p:cNvSpPr>
          <p:nvPr>
            <p:ph idx="1"/>
          </p:nvPr>
        </p:nvSpPr>
        <p:spPr/>
        <p:txBody>
          <a:bodyPr/>
          <a:lstStyle/>
          <a:p>
            <a:r>
              <a:rPr lang="en-US" dirty="0" err="1"/>
              <a:t>train_all</a:t>
            </a:r>
            <a:endParaRPr lang="en-US" dirty="0"/>
          </a:p>
          <a:p>
            <a:pPr lvl="1"/>
            <a:r>
              <a:rPr lang="en-US" dirty="0"/>
              <a:t>PAN, PS-RGBNIR, PS-RGB, RGBNIR, SAR-Intensity</a:t>
            </a:r>
          </a:p>
          <a:p>
            <a:pPr lvl="1"/>
            <a:r>
              <a:rPr lang="en-US" dirty="0"/>
              <a:t>3401 images for each </a:t>
            </a:r>
            <a:r>
              <a:rPr lang="en-US" dirty="0" err="1"/>
              <a:t>colouring</a:t>
            </a:r>
            <a:r>
              <a:rPr lang="en-US" dirty="0"/>
              <a:t> type</a:t>
            </a:r>
          </a:p>
          <a:p>
            <a:r>
              <a:rPr lang="en-US" dirty="0" err="1"/>
              <a:t>test_all</a:t>
            </a:r>
            <a:endParaRPr lang="en-US" dirty="0"/>
          </a:p>
          <a:p>
            <a:pPr lvl="1"/>
            <a:r>
              <a:rPr lang="en-US" dirty="0"/>
              <a:t>Available to us, but no ground truth </a:t>
            </a:r>
            <a:r>
              <a:rPr lang="en-US" dirty="0" err="1"/>
              <a:t>geojson</a:t>
            </a:r>
            <a:r>
              <a:rPr lang="en-US" dirty="0"/>
              <a:t> to make use of this </a:t>
            </a:r>
          </a:p>
          <a:p>
            <a:pPr lvl="1"/>
            <a:r>
              <a:rPr lang="en-US" dirty="0"/>
              <a:t>2061 images for SAR-Intensity images only </a:t>
            </a:r>
          </a:p>
          <a:p>
            <a:r>
              <a:rPr lang="en-US" dirty="0" err="1"/>
              <a:t>score_all</a:t>
            </a:r>
            <a:endParaRPr lang="en-US" dirty="0"/>
          </a:p>
          <a:p>
            <a:pPr lvl="1"/>
            <a:r>
              <a:rPr lang="en-US" dirty="0"/>
              <a:t>Not available to us</a:t>
            </a:r>
          </a:p>
        </p:txBody>
      </p:sp>
    </p:spTree>
    <p:extLst>
      <p:ext uri="{BB962C8B-B14F-4D97-AF65-F5344CB8AC3E}">
        <p14:creationId xmlns:p14="http://schemas.microsoft.com/office/powerpoint/2010/main" val="3807926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2F4A-1089-47F7-A7F8-E87B9431D794}"/>
              </a:ext>
            </a:extLst>
          </p:cNvPr>
          <p:cNvSpPr>
            <a:spLocks noGrp="1"/>
          </p:cNvSpPr>
          <p:nvPr>
            <p:ph type="ctrTitle"/>
          </p:nvPr>
        </p:nvSpPr>
        <p:spPr/>
        <p:txBody>
          <a:bodyPr/>
          <a:lstStyle/>
          <a:p>
            <a:r>
              <a:rPr lang="en-US" dirty="0"/>
              <a:t>The Benchmark</a:t>
            </a:r>
          </a:p>
        </p:txBody>
      </p:sp>
      <p:sp>
        <p:nvSpPr>
          <p:cNvPr id="3" name="Subtitle 2">
            <a:extLst>
              <a:ext uri="{FF2B5EF4-FFF2-40B4-BE49-F238E27FC236}">
                <a16:creationId xmlns:a16="http://schemas.microsoft.com/office/drawing/2014/main" id="{0E4AED1D-82C6-4DE4-BE56-8B7E2EAFE10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57159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FD7E-7A35-4BDE-B31B-3414B172BFD5}"/>
              </a:ext>
            </a:extLst>
          </p:cNvPr>
          <p:cNvSpPr>
            <a:spLocks noGrp="1"/>
          </p:cNvSpPr>
          <p:nvPr>
            <p:ph type="title"/>
          </p:nvPr>
        </p:nvSpPr>
        <p:spPr/>
        <p:txBody>
          <a:bodyPr/>
          <a:lstStyle/>
          <a:p>
            <a:r>
              <a:rPr lang="en-US" dirty="0"/>
              <a:t>The Benchmark</a:t>
            </a:r>
          </a:p>
        </p:txBody>
      </p:sp>
      <p:sp>
        <p:nvSpPr>
          <p:cNvPr id="3" name="Content Placeholder 2">
            <a:extLst>
              <a:ext uri="{FF2B5EF4-FFF2-40B4-BE49-F238E27FC236}">
                <a16:creationId xmlns:a16="http://schemas.microsoft.com/office/drawing/2014/main" id="{46956C71-C28A-4B00-B996-B1DA71B4224C}"/>
              </a:ext>
            </a:extLst>
          </p:cNvPr>
          <p:cNvSpPr>
            <a:spLocks noGrp="1"/>
          </p:cNvSpPr>
          <p:nvPr>
            <p:ph idx="1"/>
          </p:nvPr>
        </p:nvSpPr>
        <p:spPr/>
        <p:txBody>
          <a:bodyPr/>
          <a:lstStyle/>
          <a:p>
            <a:r>
              <a:rPr lang="en-US" dirty="0"/>
              <a:t>Performance of the winners:</a:t>
            </a:r>
          </a:p>
          <a:p>
            <a:endParaRPr lang="en-US" dirty="0"/>
          </a:p>
          <a:p>
            <a:endParaRPr lang="en-US" dirty="0"/>
          </a:p>
          <a:p>
            <a:endParaRPr lang="en-US" dirty="0"/>
          </a:p>
          <a:p>
            <a:pPr marL="0" indent="0">
              <a:buNone/>
            </a:pPr>
            <a:endParaRPr lang="en-US" dirty="0"/>
          </a:p>
          <a:p>
            <a:r>
              <a:rPr lang="en-US" dirty="0"/>
              <a:t>What a prediction looks like (green: proposal	yellow: ground truth)</a:t>
            </a:r>
          </a:p>
        </p:txBody>
      </p:sp>
      <p:pic>
        <p:nvPicPr>
          <p:cNvPr id="2054" name="Picture 6" descr="Image for post">
            <a:extLst>
              <a:ext uri="{FF2B5EF4-FFF2-40B4-BE49-F238E27FC236}">
                <a16:creationId xmlns:a16="http://schemas.microsoft.com/office/drawing/2014/main" id="{8F35E673-411A-470B-86E9-BF7B7E4369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2070" y="2573857"/>
            <a:ext cx="4836160" cy="15327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for post">
            <a:extLst>
              <a:ext uri="{FF2B5EF4-FFF2-40B4-BE49-F238E27FC236}">
                <a16:creationId xmlns:a16="http://schemas.microsoft.com/office/drawing/2014/main" id="{1A993E1B-0E6D-4AB7-BDA7-8E2544BD5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070" y="4667031"/>
            <a:ext cx="4453695" cy="2065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495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F7EFD-97E8-4424-AF45-2E58D3E3CE93}"/>
              </a:ext>
            </a:extLst>
          </p:cNvPr>
          <p:cNvSpPr>
            <a:spLocks noGrp="1"/>
          </p:cNvSpPr>
          <p:nvPr>
            <p:ph type="title"/>
          </p:nvPr>
        </p:nvSpPr>
        <p:spPr/>
        <p:txBody>
          <a:bodyPr/>
          <a:lstStyle/>
          <a:p>
            <a:r>
              <a:rPr lang="en-US" dirty="0"/>
              <a:t>The Benchmark</a:t>
            </a:r>
          </a:p>
        </p:txBody>
      </p:sp>
      <p:sp>
        <p:nvSpPr>
          <p:cNvPr id="3" name="Content Placeholder 2">
            <a:extLst>
              <a:ext uri="{FF2B5EF4-FFF2-40B4-BE49-F238E27FC236}">
                <a16:creationId xmlns:a16="http://schemas.microsoft.com/office/drawing/2014/main" id="{50B9BEF7-1771-4FD0-9186-1758A2F283C1}"/>
              </a:ext>
            </a:extLst>
          </p:cNvPr>
          <p:cNvSpPr>
            <a:spLocks noGrp="1"/>
          </p:cNvSpPr>
          <p:nvPr>
            <p:ph idx="1"/>
          </p:nvPr>
        </p:nvSpPr>
        <p:spPr/>
        <p:txBody>
          <a:bodyPr/>
          <a:lstStyle/>
          <a:p>
            <a:r>
              <a:rPr lang="en-US" dirty="0"/>
              <a:t>Some of the architectures used by competition</a:t>
            </a:r>
          </a:p>
          <a:p>
            <a:endParaRPr lang="en-US" dirty="0"/>
          </a:p>
          <a:p>
            <a:endParaRPr lang="en-US" dirty="0"/>
          </a:p>
          <a:p>
            <a:endParaRPr lang="en-US" dirty="0"/>
          </a:p>
          <a:p>
            <a:endParaRPr lang="en-US" dirty="0"/>
          </a:p>
          <a:p>
            <a:endParaRPr lang="en-US" dirty="0"/>
          </a:p>
          <a:p>
            <a:endParaRPr lang="en-US" dirty="0"/>
          </a:p>
          <a:p>
            <a:endParaRPr lang="en-US" dirty="0"/>
          </a:p>
          <a:p>
            <a:r>
              <a:rPr lang="en-US" dirty="0" err="1"/>
              <a:t>EfficientNet</a:t>
            </a:r>
            <a:r>
              <a:rPr lang="en-US" dirty="0"/>
              <a:t> used by the top competitors  </a:t>
            </a:r>
          </a:p>
        </p:txBody>
      </p:sp>
      <p:pic>
        <p:nvPicPr>
          <p:cNvPr id="1028" name="Picture 4" descr="Image for post">
            <a:extLst>
              <a:ext uri="{FF2B5EF4-FFF2-40B4-BE49-F238E27FC236}">
                <a16:creationId xmlns:a16="http://schemas.microsoft.com/office/drawing/2014/main" id="{0D57D1ED-A79E-45A9-9C51-9574A7653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874" y="2638274"/>
            <a:ext cx="6805043" cy="2672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983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AEAF2-2F9F-4D9D-A263-57156F57DDCF}"/>
              </a:ext>
            </a:extLst>
          </p:cNvPr>
          <p:cNvSpPr>
            <a:spLocks noGrp="1"/>
          </p:cNvSpPr>
          <p:nvPr>
            <p:ph type="title"/>
          </p:nvPr>
        </p:nvSpPr>
        <p:spPr/>
        <p:txBody>
          <a:bodyPr/>
          <a:lstStyle/>
          <a:p>
            <a:r>
              <a:rPr lang="en-US" dirty="0"/>
              <a:t>Workflow</a:t>
            </a:r>
          </a:p>
        </p:txBody>
      </p:sp>
      <p:sp>
        <p:nvSpPr>
          <p:cNvPr id="3" name="Text Placeholder 2">
            <a:extLst>
              <a:ext uri="{FF2B5EF4-FFF2-40B4-BE49-F238E27FC236}">
                <a16:creationId xmlns:a16="http://schemas.microsoft.com/office/drawing/2014/main" id="{0431873C-E526-46F9-93A2-67E1EA3D503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09634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5C75F-D609-44E5-AD11-9B96C9457595}"/>
              </a:ext>
            </a:extLst>
          </p:cNvPr>
          <p:cNvSpPr>
            <a:spLocks noGrp="1"/>
          </p:cNvSpPr>
          <p:nvPr>
            <p:ph type="title"/>
          </p:nvPr>
        </p:nvSpPr>
        <p:spPr/>
        <p:txBody>
          <a:bodyPr/>
          <a:lstStyle/>
          <a:p>
            <a:r>
              <a:rPr lang="en-US" dirty="0"/>
              <a:t>Directory</a:t>
            </a:r>
          </a:p>
        </p:txBody>
      </p:sp>
      <p:sp>
        <p:nvSpPr>
          <p:cNvPr id="3" name="Content Placeholder 2">
            <a:extLst>
              <a:ext uri="{FF2B5EF4-FFF2-40B4-BE49-F238E27FC236}">
                <a16:creationId xmlns:a16="http://schemas.microsoft.com/office/drawing/2014/main" id="{63C4E6C8-C0B1-42A0-9BD0-12D1CAB4BA5B}"/>
              </a:ext>
            </a:extLst>
          </p:cNvPr>
          <p:cNvSpPr>
            <a:spLocks noGrp="1"/>
          </p:cNvSpPr>
          <p:nvPr>
            <p:ph idx="1"/>
          </p:nvPr>
        </p:nvSpPr>
        <p:spPr/>
        <p:txBody>
          <a:bodyPr/>
          <a:lstStyle/>
          <a:p>
            <a:r>
              <a:rPr lang="en-US" dirty="0"/>
              <a:t>My Drive (Google Drive)</a:t>
            </a:r>
          </a:p>
          <a:p>
            <a:pPr lvl="1"/>
            <a:r>
              <a:rPr lang="en-US" dirty="0" err="1"/>
              <a:t>Colab</a:t>
            </a:r>
            <a:r>
              <a:rPr lang="en-US" dirty="0"/>
              <a:t> Notebooks</a:t>
            </a:r>
          </a:p>
          <a:p>
            <a:pPr lvl="2"/>
            <a:r>
              <a:rPr lang="en-US" dirty="0"/>
              <a:t>spacenet6</a:t>
            </a:r>
          </a:p>
          <a:p>
            <a:pPr lvl="3"/>
            <a:r>
              <a:rPr lang="en-US" dirty="0"/>
              <a:t>spacenet6_data 			folder for data of resized, original images</a:t>
            </a:r>
          </a:p>
          <a:p>
            <a:pPr lvl="3"/>
            <a:r>
              <a:rPr lang="en-US" dirty="0"/>
              <a:t>spacenet6_data_BACKUP		folder with original images</a:t>
            </a:r>
          </a:p>
          <a:p>
            <a:pPr lvl="3"/>
            <a:r>
              <a:rPr lang="en-US" dirty="0"/>
              <a:t>spacenet6_data_rotated		folder for data of resized, rotated images</a:t>
            </a:r>
          </a:p>
          <a:p>
            <a:pPr lvl="3"/>
            <a:r>
              <a:rPr lang="en-US" dirty="0"/>
              <a:t>spacenet6_data_trial		folder for data to quickly test things with</a:t>
            </a:r>
          </a:p>
          <a:p>
            <a:pPr lvl="3"/>
            <a:r>
              <a:rPr lang="en-US" dirty="0"/>
              <a:t>metrics_keras_XXX.csv		metrics that are stored for various tests</a:t>
            </a:r>
          </a:p>
          <a:p>
            <a:pPr lvl="3"/>
            <a:r>
              <a:rPr lang="en-US" dirty="0"/>
              <a:t>spacenet6_keras_XXX.ipynb	working notebooks</a:t>
            </a:r>
          </a:p>
          <a:p>
            <a:pPr lvl="3"/>
            <a:r>
              <a:rPr lang="en-US" dirty="0" err="1"/>
              <a:t>TEST_IDX_XXX.npy</a:t>
            </a:r>
            <a:r>
              <a:rPr lang="en-US" dirty="0"/>
              <a:t>		test indexes used for standardization and comparison</a:t>
            </a:r>
          </a:p>
          <a:p>
            <a:pPr lvl="3"/>
            <a:r>
              <a:rPr lang="en-US" dirty="0"/>
              <a:t>z_spacenet6_keras_XXX.ipynb	outdated notebooks </a:t>
            </a:r>
          </a:p>
          <a:p>
            <a:pPr lvl="3"/>
            <a:endParaRPr lang="en-US" dirty="0"/>
          </a:p>
        </p:txBody>
      </p:sp>
    </p:spTree>
    <p:extLst>
      <p:ext uri="{BB962C8B-B14F-4D97-AF65-F5344CB8AC3E}">
        <p14:creationId xmlns:p14="http://schemas.microsoft.com/office/powerpoint/2010/main" val="4045554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D080-E795-4F76-B1A5-7C058D34F155}"/>
              </a:ext>
            </a:extLst>
          </p:cNvPr>
          <p:cNvSpPr>
            <a:spLocks noGrp="1"/>
          </p:cNvSpPr>
          <p:nvPr>
            <p:ph type="title"/>
          </p:nvPr>
        </p:nvSpPr>
        <p:spPr/>
        <p:txBody>
          <a:bodyPr/>
          <a:lstStyle/>
          <a:p>
            <a:r>
              <a:rPr lang="en-US" dirty="0"/>
              <a:t>Directory</a:t>
            </a:r>
          </a:p>
        </p:txBody>
      </p:sp>
      <p:sp>
        <p:nvSpPr>
          <p:cNvPr id="3" name="Content Placeholder 2">
            <a:extLst>
              <a:ext uri="{FF2B5EF4-FFF2-40B4-BE49-F238E27FC236}">
                <a16:creationId xmlns:a16="http://schemas.microsoft.com/office/drawing/2014/main" id="{0956E484-0D17-4ECC-A988-FB3E1550FC88}"/>
              </a:ext>
            </a:extLst>
          </p:cNvPr>
          <p:cNvSpPr>
            <a:spLocks noGrp="1"/>
          </p:cNvSpPr>
          <p:nvPr>
            <p:ph idx="1"/>
          </p:nvPr>
        </p:nvSpPr>
        <p:spPr/>
        <p:txBody>
          <a:bodyPr>
            <a:normAutofit fontScale="92500" lnSpcReduction="10000"/>
          </a:bodyPr>
          <a:lstStyle/>
          <a:p>
            <a:r>
              <a:rPr lang="en-US" dirty="0"/>
              <a:t>spacenet6_data_BACKUP</a:t>
            </a:r>
          </a:p>
          <a:p>
            <a:pPr lvl="1"/>
            <a:r>
              <a:rPr lang="en-US" dirty="0" err="1"/>
              <a:t>test_all</a:t>
            </a:r>
            <a:endParaRPr lang="en-US" dirty="0"/>
          </a:p>
          <a:p>
            <a:pPr lvl="2"/>
            <a:r>
              <a:rPr lang="en-US" dirty="0"/>
              <a:t>AOI_11_Rotterdam</a:t>
            </a:r>
          </a:p>
          <a:p>
            <a:pPr lvl="3"/>
            <a:r>
              <a:rPr lang="en-US" dirty="0"/>
              <a:t>SAR-Intensity</a:t>
            </a:r>
          </a:p>
          <a:p>
            <a:pPr lvl="1"/>
            <a:r>
              <a:rPr lang="en-US" dirty="0" err="1"/>
              <a:t>train_all</a:t>
            </a:r>
            <a:endParaRPr lang="en-US" dirty="0"/>
          </a:p>
          <a:p>
            <a:pPr lvl="2"/>
            <a:r>
              <a:rPr lang="en-US" dirty="0"/>
              <a:t>AOI_11_Rotterdam</a:t>
            </a:r>
          </a:p>
          <a:p>
            <a:pPr lvl="3"/>
            <a:r>
              <a:rPr lang="en-US" dirty="0"/>
              <a:t>_mask			generated by ourselves </a:t>
            </a:r>
          </a:p>
          <a:p>
            <a:pPr lvl="3"/>
            <a:r>
              <a:rPr lang="en-US" dirty="0" err="1"/>
              <a:t>geojson_buildings</a:t>
            </a:r>
            <a:r>
              <a:rPr lang="en-US" dirty="0"/>
              <a:t>		ground truth file for buildings</a:t>
            </a:r>
          </a:p>
          <a:p>
            <a:pPr lvl="3"/>
            <a:r>
              <a:rPr lang="en-US" dirty="0"/>
              <a:t>PAN</a:t>
            </a:r>
          </a:p>
          <a:p>
            <a:pPr lvl="3"/>
            <a:r>
              <a:rPr lang="en-US" dirty="0"/>
              <a:t>PS-RGB</a:t>
            </a:r>
          </a:p>
          <a:p>
            <a:pPr lvl="3"/>
            <a:r>
              <a:rPr lang="en-US" dirty="0"/>
              <a:t>PS-RGBNIR</a:t>
            </a:r>
          </a:p>
          <a:p>
            <a:pPr lvl="3"/>
            <a:r>
              <a:rPr lang="en-US" dirty="0"/>
              <a:t>RGBNIR</a:t>
            </a:r>
          </a:p>
          <a:p>
            <a:pPr lvl="3"/>
            <a:r>
              <a:rPr lang="en-US" dirty="0"/>
              <a:t>SAR-Intensity</a:t>
            </a:r>
          </a:p>
          <a:p>
            <a:pPr lvl="3"/>
            <a:r>
              <a:rPr lang="en-US" dirty="0" err="1"/>
              <a:t>SummaryData</a:t>
            </a:r>
            <a:r>
              <a:rPr lang="en-US" dirty="0"/>
              <a:t>		ground truth file for buildings, and orientation</a:t>
            </a:r>
          </a:p>
          <a:p>
            <a:pPr lvl="1"/>
            <a:endParaRPr lang="en-US" dirty="0"/>
          </a:p>
        </p:txBody>
      </p:sp>
      <p:pic>
        <p:nvPicPr>
          <p:cNvPr id="7" name="Picture 6">
            <a:extLst>
              <a:ext uri="{FF2B5EF4-FFF2-40B4-BE49-F238E27FC236}">
                <a16:creationId xmlns:a16="http://schemas.microsoft.com/office/drawing/2014/main" id="{460CA9E2-B6B6-4050-BB49-69E493A4B817}"/>
              </a:ext>
            </a:extLst>
          </p:cNvPr>
          <p:cNvPicPr>
            <a:picLocks noChangeAspect="1"/>
          </p:cNvPicPr>
          <p:nvPr/>
        </p:nvPicPr>
        <p:blipFill rotWithShape="1">
          <a:blip r:embed="rId2"/>
          <a:srcRect t="37550" r="11084" b="6538"/>
          <a:stretch/>
        </p:blipFill>
        <p:spPr>
          <a:xfrm>
            <a:off x="4705946" y="4274849"/>
            <a:ext cx="6119308" cy="1280890"/>
          </a:xfrm>
          <a:prstGeom prst="rect">
            <a:avLst/>
          </a:prstGeom>
        </p:spPr>
      </p:pic>
    </p:spTree>
    <p:extLst>
      <p:ext uri="{BB962C8B-B14F-4D97-AF65-F5344CB8AC3E}">
        <p14:creationId xmlns:p14="http://schemas.microsoft.com/office/powerpoint/2010/main" val="2898625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FCB3D-B4DB-4365-95D9-7B77A1A880E3}"/>
              </a:ext>
            </a:extLst>
          </p:cNvPr>
          <p:cNvSpPr>
            <a:spLocks noGrp="1"/>
          </p:cNvSpPr>
          <p:nvPr>
            <p:ph type="title"/>
          </p:nvPr>
        </p:nvSpPr>
        <p:spPr/>
        <p:txBody>
          <a:bodyPr/>
          <a:lstStyle/>
          <a:p>
            <a:r>
              <a:rPr lang="en-US" dirty="0"/>
              <a:t>Directory</a:t>
            </a:r>
          </a:p>
        </p:txBody>
      </p:sp>
      <p:sp>
        <p:nvSpPr>
          <p:cNvPr id="3" name="Content Placeholder 2">
            <a:extLst>
              <a:ext uri="{FF2B5EF4-FFF2-40B4-BE49-F238E27FC236}">
                <a16:creationId xmlns:a16="http://schemas.microsoft.com/office/drawing/2014/main" id="{587A6101-4AED-4A38-AF40-91652D81150D}"/>
              </a:ext>
            </a:extLst>
          </p:cNvPr>
          <p:cNvSpPr>
            <a:spLocks noGrp="1"/>
          </p:cNvSpPr>
          <p:nvPr>
            <p:ph idx="1"/>
          </p:nvPr>
        </p:nvSpPr>
        <p:spPr/>
        <p:txBody>
          <a:bodyPr/>
          <a:lstStyle/>
          <a:p>
            <a:r>
              <a:rPr lang="en-US" dirty="0"/>
              <a:t>spacenet6_data</a:t>
            </a:r>
          </a:p>
          <a:p>
            <a:pPr lvl="1"/>
            <a:r>
              <a:rPr lang="en-US" dirty="0" err="1"/>
              <a:t>IMAGETYPE_HEIGHTxWIDTH</a:t>
            </a:r>
            <a:r>
              <a:rPr lang="en-US"/>
              <a:t>		folder </a:t>
            </a:r>
            <a:r>
              <a:rPr lang="en-US" dirty="0"/>
              <a:t>for images of that specific combination</a:t>
            </a:r>
          </a:p>
          <a:p>
            <a:pPr lvl="2"/>
            <a:r>
              <a:rPr lang="en-US" dirty="0"/>
              <a:t>image				image of the folder dimension</a:t>
            </a:r>
          </a:p>
          <a:p>
            <a:pPr lvl="2"/>
            <a:r>
              <a:rPr lang="en-US" dirty="0"/>
              <a:t>mask				ground truth mask of the folder dimension</a:t>
            </a:r>
          </a:p>
          <a:p>
            <a:pPr lvl="2"/>
            <a:r>
              <a:rPr lang="en-US" dirty="0"/>
              <a:t>sample				sample data based on IDX generated, for standardization</a:t>
            </a:r>
          </a:p>
          <a:p>
            <a:pPr lvl="2"/>
            <a:r>
              <a:rPr lang="en-US" dirty="0" err="1"/>
              <a:t>saved_models</a:t>
            </a:r>
            <a:r>
              <a:rPr lang="en-US" dirty="0"/>
              <a:t>			folder, models and weights generated based on this data</a:t>
            </a:r>
          </a:p>
          <a:p>
            <a:pPr lvl="2"/>
            <a:r>
              <a:rPr lang="en-US" dirty="0" err="1"/>
              <a:t>z_outdated</a:t>
            </a:r>
            <a:r>
              <a:rPr lang="en-US" dirty="0"/>
              <a:t>				no longer in use</a:t>
            </a:r>
          </a:p>
          <a:p>
            <a:r>
              <a:rPr lang="en-US" dirty="0"/>
              <a:t>spacenet6_data_rotated	</a:t>
            </a:r>
          </a:p>
          <a:p>
            <a:pPr lvl="1"/>
            <a:r>
              <a:rPr lang="en-US" dirty="0"/>
              <a:t>Same as spacenet6_data, except the images here are rotated based on the rotation flag</a:t>
            </a:r>
          </a:p>
        </p:txBody>
      </p:sp>
    </p:spTree>
    <p:extLst>
      <p:ext uri="{BB962C8B-B14F-4D97-AF65-F5344CB8AC3E}">
        <p14:creationId xmlns:p14="http://schemas.microsoft.com/office/powerpoint/2010/main" val="1491324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E0FE6-FC3C-456A-BAA9-DD91573EECB8}"/>
              </a:ext>
            </a:extLst>
          </p:cNvPr>
          <p:cNvSpPr>
            <a:spLocks noGrp="1"/>
          </p:cNvSpPr>
          <p:nvPr>
            <p:ph type="title"/>
          </p:nvPr>
        </p:nvSpPr>
        <p:spPr/>
        <p:txBody>
          <a:bodyPr/>
          <a:lstStyle/>
          <a:p>
            <a:r>
              <a:rPr lang="en-US" dirty="0"/>
              <a:t>Cloud Computing</a:t>
            </a:r>
          </a:p>
        </p:txBody>
      </p:sp>
      <p:sp>
        <p:nvSpPr>
          <p:cNvPr id="3" name="Content Placeholder 2">
            <a:extLst>
              <a:ext uri="{FF2B5EF4-FFF2-40B4-BE49-F238E27FC236}">
                <a16:creationId xmlns:a16="http://schemas.microsoft.com/office/drawing/2014/main" id="{19ECADD9-E5EE-4F41-9819-5DDA7D903834}"/>
              </a:ext>
            </a:extLst>
          </p:cNvPr>
          <p:cNvSpPr>
            <a:spLocks noGrp="1"/>
          </p:cNvSpPr>
          <p:nvPr>
            <p:ph idx="1"/>
          </p:nvPr>
        </p:nvSpPr>
        <p:spPr/>
        <p:txBody>
          <a:bodyPr>
            <a:normAutofit/>
          </a:bodyPr>
          <a:lstStyle/>
          <a:p>
            <a:r>
              <a:rPr lang="en-US" dirty="0"/>
              <a:t>Settled on Google </a:t>
            </a:r>
            <a:r>
              <a:rPr lang="en-US" dirty="0" err="1"/>
              <a:t>Colaboratory</a:t>
            </a:r>
            <a:r>
              <a:rPr lang="en-US" dirty="0"/>
              <a:t> for the project</a:t>
            </a:r>
          </a:p>
          <a:p>
            <a:pPr lvl="1"/>
            <a:r>
              <a:rPr lang="en-US" dirty="0"/>
              <a:t>Free GPU usage available</a:t>
            </a:r>
          </a:p>
          <a:p>
            <a:pPr lvl="2"/>
            <a:r>
              <a:rPr lang="en-US" dirty="0"/>
              <a:t>Better, paid option only available in USA</a:t>
            </a:r>
          </a:p>
          <a:p>
            <a:pPr lvl="2"/>
            <a:r>
              <a:rPr lang="en-US" dirty="0"/>
              <a:t>Personal laptop and company laptop too slow</a:t>
            </a:r>
          </a:p>
          <a:p>
            <a:pPr lvl="2"/>
            <a:r>
              <a:rPr lang="en-US" dirty="0"/>
              <a:t>WFH situation</a:t>
            </a:r>
          </a:p>
          <a:p>
            <a:pPr lvl="1"/>
            <a:r>
              <a:rPr lang="en-US" dirty="0"/>
              <a:t>Link to Google Drive, able to upload data and share</a:t>
            </a:r>
          </a:p>
          <a:p>
            <a:r>
              <a:rPr lang="en-US" dirty="0"/>
              <a:t>Limitations</a:t>
            </a:r>
          </a:p>
          <a:p>
            <a:pPr lvl="1"/>
            <a:r>
              <a:rPr lang="en-US" dirty="0"/>
              <a:t>Speed of GPU dependent on what is available that day</a:t>
            </a:r>
          </a:p>
          <a:p>
            <a:pPr lvl="1"/>
            <a:r>
              <a:rPr lang="en-US" dirty="0"/>
              <a:t>GPU usage limits </a:t>
            </a:r>
          </a:p>
          <a:p>
            <a:pPr lvl="1"/>
            <a:r>
              <a:rPr lang="en-US" dirty="0"/>
              <a:t>Session timeouts </a:t>
            </a:r>
          </a:p>
          <a:p>
            <a:pPr lvl="1"/>
            <a:r>
              <a:rPr lang="en-US" dirty="0"/>
              <a:t>Incompatible with some python modules </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3854737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CEE32-7047-487A-A4DE-EBBE54292335}"/>
              </a:ext>
            </a:extLst>
          </p:cNvPr>
          <p:cNvSpPr>
            <a:spLocks noGrp="1"/>
          </p:cNvSpPr>
          <p:nvPr>
            <p:ph type="title"/>
          </p:nvPr>
        </p:nvSpPr>
        <p:spPr/>
        <p:txBody>
          <a:bodyPr/>
          <a:lstStyle/>
          <a:p>
            <a:r>
              <a:rPr lang="en-US" dirty="0"/>
              <a:t>The Challenge </a:t>
            </a:r>
          </a:p>
        </p:txBody>
      </p:sp>
      <p:sp>
        <p:nvSpPr>
          <p:cNvPr id="3" name="Text Placeholder 2">
            <a:extLst>
              <a:ext uri="{FF2B5EF4-FFF2-40B4-BE49-F238E27FC236}">
                <a16:creationId xmlns:a16="http://schemas.microsoft.com/office/drawing/2014/main" id="{5618A5B4-FBFA-4D7C-A43A-4BB59D57AA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703442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F2889-8F6E-48BE-9E4C-3964448830F2}"/>
              </a:ext>
            </a:extLst>
          </p:cNvPr>
          <p:cNvSpPr>
            <a:spLocks noGrp="1"/>
          </p:cNvSpPr>
          <p:nvPr>
            <p:ph type="title"/>
          </p:nvPr>
        </p:nvSpPr>
        <p:spPr/>
        <p:txBody>
          <a:bodyPr/>
          <a:lstStyle/>
          <a:p>
            <a:r>
              <a:rPr lang="en-US" dirty="0"/>
              <a:t>Preparation for repetition</a:t>
            </a:r>
          </a:p>
        </p:txBody>
      </p:sp>
      <p:sp>
        <p:nvSpPr>
          <p:cNvPr id="3" name="Content Placeholder 2">
            <a:extLst>
              <a:ext uri="{FF2B5EF4-FFF2-40B4-BE49-F238E27FC236}">
                <a16:creationId xmlns:a16="http://schemas.microsoft.com/office/drawing/2014/main" id="{69A3AD1F-5036-4DE8-8C08-44DE9E728705}"/>
              </a:ext>
            </a:extLst>
          </p:cNvPr>
          <p:cNvSpPr>
            <a:spLocks noGrp="1"/>
          </p:cNvSpPr>
          <p:nvPr>
            <p:ph idx="1"/>
          </p:nvPr>
        </p:nvSpPr>
        <p:spPr/>
        <p:txBody>
          <a:bodyPr/>
          <a:lstStyle/>
          <a:p>
            <a:r>
              <a:rPr lang="en-US" dirty="0"/>
              <a:t>Online guides for machine learning almost never saves data for future use, instead </a:t>
            </a:r>
            <a:r>
              <a:rPr lang="en-US" dirty="0" err="1"/>
              <a:t>favouring</a:t>
            </a:r>
            <a:r>
              <a:rPr lang="en-US" dirty="0"/>
              <a:t> generating on the fly </a:t>
            </a:r>
          </a:p>
          <a:p>
            <a:pPr lvl="1"/>
            <a:r>
              <a:rPr lang="en-US" dirty="0"/>
              <a:t>Not suitable for cloud computing with timeout </a:t>
            </a:r>
          </a:p>
          <a:p>
            <a:pPr lvl="1"/>
            <a:r>
              <a:rPr lang="en-US" dirty="0"/>
              <a:t>Not suitable for repeated experiments where only one variable is changed</a:t>
            </a:r>
          </a:p>
          <a:p>
            <a:pPr lvl="1"/>
            <a:r>
              <a:rPr lang="en-US" dirty="0"/>
              <a:t>Slows down process since generating data is time consuming  </a:t>
            </a:r>
          </a:p>
          <a:p>
            <a:pPr lvl="1"/>
            <a:endParaRPr lang="en-US" dirty="0"/>
          </a:p>
          <a:p>
            <a:r>
              <a:rPr lang="en-US" dirty="0"/>
              <a:t>Prepare data beforehand</a:t>
            </a:r>
          </a:p>
          <a:p>
            <a:pPr lvl="1"/>
            <a:r>
              <a:rPr lang="en-US" dirty="0"/>
              <a:t>Indexes – random indexes generated and saved for various train/test sizes, to be used for consistency during trial and error</a:t>
            </a:r>
          </a:p>
          <a:p>
            <a:pPr lvl="1"/>
            <a:r>
              <a:rPr lang="en-US" dirty="0"/>
              <a:t>Sample data – data based on these random indexes, to be used for consistency during trial and error</a:t>
            </a:r>
          </a:p>
        </p:txBody>
      </p:sp>
    </p:spTree>
    <p:extLst>
      <p:ext uri="{BB962C8B-B14F-4D97-AF65-F5344CB8AC3E}">
        <p14:creationId xmlns:p14="http://schemas.microsoft.com/office/powerpoint/2010/main" val="4189178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8F56B-874E-4C82-A044-D2DFB8A93EF7}"/>
              </a:ext>
            </a:extLst>
          </p:cNvPr>
          <p:cNvSpPr>
            <a:spLocks noGrp="1"/>
          </p:cNvSpPr>
          <p:nvPr>
            <p:ph type="title"/>
          </p:nvPr>
        </p:nvSpPr>
        <p:spPr/>
        <p:txBody>
          <a:bodyPr/>
          <a:lstStyle/>
          <a:p>
            <a:r>
              <a:rPr lang="en-US" dirty="0"/>
              <a:t>Saving results</a:t>
            </a:r>
          </a:p>
        </p:txBody>
      </p:sp>
      <p:sp>
        <p:nvSpPr>
          <p:cNvPr id="3" name="Content Placeholder 2">
            <a:extLst>
              <a:ext uri="{FF2B5EF4-FFF2-40B4-BE49-F238E27FC236}">
                <a16:creationId xmlns:a16="http://schemas.microsoft.com/office/drawing/2014/main" id="{D9A1C28F-EA3A-40CC-8F81-2EE6F4A53B3E}"/>
              </a:ext>
            </a:extLst>
          </p:cNvPr>
          <p:cNvSpPr>
            <a:spLocks noGrp="1"/>
          </p:cNvSpPr>
          <p:nvPr>
            <p:ph idx="1"/>
          </p:nvPr>
        </p:nvSpPr>
        <p:spPr/>
        <p:txBody>
          <a:bodyPr/>
          <a:lstStyle/>
          <a:p>
            <a:r>
              <a:rPr lang="en-US" dirty="0"/>
              <a:t>Metrics file</a:t>
            </a:r>
          </a:p>
          <a:p>
            <a:pPr lvl="1"/>
            <a:r>
              <a:rPr lang="en-US" dirty="0"/>
              <a:t>Save the output metrics for easy cross-notebook comparison of the best result</a:t>
            </a:r>
          </a:p>
          <a:p>
            <a:r>
              <a:rPr lang="en-US" dirty="0"/>
              <a:t>Model, weight</a:t>
            </a:r>
          </a:p>
          <a:p>
            <a:pPr lvl="1"/>
            <a:r>
              <a:rPr lang="en-US" dirty="0"/>
              <a:t>Save the models and weights to easily recreate the models we need</a:t>
            </a:r>
          </a:p>
          <a:p>
            <a:r>
              <a:rPr lang="en-US" dirty="0"/>
              <a:t>ID </a:t>
            </a:r>
          </a:p>
          <a:p>
            <a:pPr lvl="1"/>
            <a:r>
              <a:rPr lang="en-US" dirty="0"/>
              <a:t>Use a numerical ID to easily identify the model we want</a:t>
            </a:r>
          </a:p>
          <a:p>
            <a:pPr lvl="1"/>
            <a:endParaRPr lang="en-US" dirty="0"/>
          </a:p>
          <a:p>
            <a:pPr lvl="1"/>
            <a:endParaRPr lang="en-US" dirty="0"/>
          </a:p>
        </p:txBody>
      </p:sp>
    </p:spTree>
    <p:extLst>
      <p:ext uri="{BB962C8B-B14F-4D97-AF65-F5344CB8AC3E}">
        <p14:creationId xmlns:p14="http://schemas.microsoft.com/office/powerpoint/2010/main" val="3756845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601C-2DC0-45FF-A51F-69DC1780D0D1}"/>
              </a:ext>
            </a:extLst>
          </p:cNvPr>
          <p:cNvSpPr>
            <a:spLocks noGrp="1"/>
          </p:cNvSpPr>
          <p:nvPr>
            <p:ph type="ctrTitle"/>
          </p:nvPr>
        </p:nvSpPr>
        <p:spPr/>
        <p:txBody>
          <a:bodyPr/>
          <a:lstStyle/>
          <a:p>
            <a:r>
              <a:rPr lang="en-US" dirty="0"/>
              <a:t>Journey</a:t>
            </a:r>
          </a:p>
        </p:txBody>
      </p:sp>
      <p:sp>
        <p:nvSpPr>
          <p:cNvPr id="3" name="Subtitle 2">
            <a:extLst>
              <a:ext uri="{FF2B5EF4-FFF2-40B4-BE49-F238E27FC236}">
                <a16:creationId xmlns:a16="http://schemas.microsoft.com/office/drawing/2014/main" id="{47501CC7-7600-484F-A0DF-64D49475478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78432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B4DD1-32AF-4F24-891B-439D7070C2DB}"/>
              </a:ext>
            </a:extLst>
          </p:cNvPr>
          <p:cNvSpPr>
            <a:spLocks noGrp="1"/>
          </p:cNvSpPr>
          <p:nvPr>
            <p:ph type="title"/>
          </p:nvPr>
        </p:nvSpPr>
        <p:spPr/>
        <p:txBody>
          <a:bodyPr/>
          <a:lstStyle/>
          <a:p>
            <a:r>
              <a:rPr lang="en-US" dirty="0"/>
              <a:t>Overview of Journey</a:t>
            </a:r>
          </a:p>
        </p:txBody>
      </p:sp>
      <p:grpSp>
        <p:nvGrpSpPr>
          <p:cNvPr id="35" name="Group 34">
            <a:extLst>
              <a:ext uri="{FF2B5EF4-FFF2-40B4-BE49-F238E27FC236}">
                <a16:creationId xmlns:a16="http://schemas.microsoft.com/office/drawing/2014/main" id="{E1E59032-499A-4B99-9F85-C63ED58F3699}"/>
              </a:ext>
            </a:extLst>
          </p:cNvPr>
          <p:cNvGrpSpPr/>
          <p:nvPr/>
        </p:nvGrpSpPr>
        <p:grpSpPr>
          <a:xfrm>
            <a:off x="1907774" y="3580500"/>
            <a:ext cx="10284226" cy="1069227"/>
            <a:chOff x="1907774" y="3378367"/>
            <a:chExt cx="10284226" cy="1069227"/>
          </a:xfrm>
        </p:grpSpPr>
        <p:sp>
          <p:nvSpPr>
            <p:cNvPr id="10" name="Rectangle 9">
              <a:extLst>
                <a:ext uri="{FF2B5EF4-FFF2-40B4-BE49-F238E27FC236}">
                  <a16:creationId xmlns:a16="http://schemas.microsoft.com/office/drawing/2014/main" id="{387D14A3-5380-42AC-BE69-95466761CC44}"/>
                </a:ext>
              </a:extLst>
            </p:cNvPr>
            <p:cNvSpPr/>
            <p:nvPr/>
          </p:nvSpPr>
          <p:spPr>
            <a:xfrm>
              <a:off x="2011245" y="3812326"/>
              <a:ext cx="2546713" cy="20130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F87E6F3-4A93-4A79-B6DE-4F7F391DC7F0}"/>
                </a:ext>
              </a:extLst>
            </p:cNvPr>
            <p:cNvSpPr/>
            <p:nvPr/>
          </p:nvSpPr>
          <p:spPr>
            <a:xfrm>
              <a:off x="4557958" y="3812326"/>
              <a:ext cx="2546712" cy="2013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8E9E01E-EA15-4D1C-9B6D-D250D005FD29}"/>
                </a:ext>
              </a:extLst>
            </p:cNvPr>
            <p:cNvSpPr/>
            <p:nvPr/>
          </p:nvSpPr>
          <p:spPr>
            <a:xfrm>
              <a:off x="7098575" y="3812326"/>
              <a:ext cx="2546713" cy="20130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15DFF75-5234-48B0-8E7E-2DAF8961A3D2}"/>
                </a:ext>
              </a:extLst>
            </p:cNvPr>
            <p:cNvSpPr/>
            <p:nvPr/>
          </p:nvSpPr>
          <p:spPr>
            <a:xfrm>
              <a:off x="9645288" y="3812326"/>
              <a:ext cx="2546712" cy="2013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00FCFDC-A847-4513-AB69-B6DD79CB5D4A}"/>
                </a:ext>
              </a:extLst>
            </p:cNvPr>
            <p:cNvGrpSpPr/>
            <p:nvPr/>
          </p:nvGrpSpPr>
          <p:grpSpPr>
            <a:xfrm>
              <a:off x="1907774" y="3378367"/>
              <a:ext cx="206942" cy="635268"/>
              <a:chOff x="541422" y="3051208"/>
              <a:chExt cx="206942" cy="635268"/>
            </a:xfrm>
          </p:grpSpPr>
          <p:cxnSp>
            <p:nvCxnSpPr>
              <p:cNvPr id="22" name="Straight Connector 21">
                <a:extLst>
                  <a:ext uri="{FF2B5EF4-FFF2-40B4-BE49-F238E27FC236}">
                    <a16:creationId xmlns:a16="http://schemas.microsoft.com/office/drawing/2014/main" id="{F0095BA5-0166-44E2-B0C4-9FE75A948622}"/>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A3CD596C-796E-4DF4-8707-6C3289EF2437}"/>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FF4A99C5-DDEA-462B-8274-E51A1297C078}"/>
                </a:ext>
              </a:extLst>
            </p:cNvPr>
            <p:cNvGrpSpPr/>
            <p:nvPr/>
          </p:nvGrpSpPr>
          <p:grpSpPr>
            <a:xfrm rot="10800000">
              <a:off x="4456575" y="3812326"/>
              <a:ext cx="206942" cy="635268"/>
              <a:chOff x="541422" y="3051208"/>
              <a:chExt cx="206942" cy="635268"/>
            </a:xfrm>
          </p:grpSpPr>
          <p:cxnSp>
            <p:nvCxnSpPr>
              <p:cNvPr id="27" name="Straight Connector 26">
                <a:extLst>
                  <a:ext uri="{FF2B5EF4-FFF2-40B4-BE49-F238E27FC236}">
                    <a16:creationId xmlns:a16="http://schemas.microsoft.com/office/drawing/2014/main" id="{BCDBEFBC-793C-4BC8-AADE-4B8FA88E0A96}"/>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E149AB4A-286B-427F-907E-F889A253A6A0}"/>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C43BBAEC-14E4-4AD7-8DE0-392969EBD818}"/>
                </a:ext>
              </a:extLst>
            </p:cNvPr>
            <p:cNvGrpSpPr/>
            <p:nvPr/>
          </p:nvGrpSpPr>
          <p:grpSpPr>
            <a:xfrm>
              <a:off x="6995104" y="3378367"/>
              <a:ext cx="206942" cy="635268"/>
              <a:chOff x="541422" y="3051208"/>
              <a:chExt cx="206942" cy="635268"/>
            </a:xfrm>
          </p:grpSpPr>
          <p:cxnSp>
            <p:nvCxnSpPr>
              <p:cNvPr id="30" name="Straight Connector 29">
                <a:extLst>
                  <a:ext uri="{FF2B5EF4-FFF2-40B4-BE49-F238E27FC236}">
                    <a16:creationId xmlns:a16="http://schemas.microsoft.com/office/drawing/2014/main" id="{2F7B5AE0-4315-428D-AA32-EC9F25391188}"/>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F91DAA6A-FB73-47E9-BD51-8C05BC0EC4DB}"/>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DBE65837-CACE-4AB6-8D8B-F3042C394627}"/>
                </a:ext>
              </a:extLst>
            </p:cNvPr>
            <p:cNvGrpSpPr/>
            <p:nvPr/>
          </p:nvGrpSpPr>
          <p:grpSpPr>
            <a:xfrm rot="10800000">
              <a:off x="9543905" y="3812326"/>
              <a:ext cx="206942" cy="635268"/>
              <a:chOff x="541422" y="3051208"/>
              <a:chExt cx="206942" cy="635268"/>
            </a:xfrm>
          </p:grpSpPr>
          <p:cxnSp>
            <p:nvCxnSpPr>
              <p:cNvPr id="33" name="Straight Connector 32">
                <a:extLst>
                  <a:ext uri="{FF2B5EF4-FFF2-40B4-BE49-F238E27FC236}">
                    <a16:creationId xmlns:a16="http://schemas.microsoft.com/office/drawing/2014/main" id="{04E94044-90C3-4B67-BA07-4F845FAF0164}"/>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6BEA3614-1DB9-453D-BCB0-D24F4D947D2A}"/>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6" name="TextBox 35">
            <a:extLst>
              <a:ext uri="{FF2B5EF4-FFF2-40B4-BE49-F238E27FC236}">
                <a16:creationId xmlns:a16="http://schemas.microsoft.com/office/drawing/2014/main" id="{FF884968-9BD7-4440-8F14-14314BFFBEF7}"/>
              </a:ext>
            </a:extLst>
          </p:cNvPr>
          <p:cNvSpPr txBox="1"/>
          <p:nvPr/>
        </p:nvSpPr>
        <p:spPr>
          <a:xfrm>
            <a:off x="1548633" y="4291806"/>
            <a:ext cx="832023" cy="369332"/>
          </a:xfrm>
          <a:prstGeom prst="rect">
            <a:avLst/>
          </a:prstGeom>
          <a:noFill/>
        </p:spPr>
        <p:txBody>
          <a:bodyPr wrap="none" rtlCol="0">
            <a:spAutoFit/>
          </a:bodyPr>
          <a:lstStyle/>
          <a:p>
            <a:r>
              <a:rPr lang="en-US" dirty="0"/>
              <a:t>2 June</a:t>
            </a:r>
          </a:p>
        </p:txBody>
      </p:sp>
      <p:sp>
        <p:nvSpPr>
          <p:cNvPr id="38" name="TextBox 37">
            <a:extLst>
              <a:ext uri="{FF2B5EF4-FFF2-40B4-BE49-F238E27FC236}">
                <a16:creationId xmlns:a16="http://schemas.microsoft.com/office/drawing/2014/main" id="{586F696D-67DB-4F66-97C6-814D37944EB7}"/>
              </a:ext>
            </a:extLst>
          </p:cNvPr>
          <p:cNvSpPr txBox="1"/>
          <p:nvPr/>
        </p:nvSpPr>
        <p:spPr>
          <a:xfrm>
            <a:off x="4058325" y="3587779"/>
            <a:ext cx="832023" cy="369332"/>
          </a:xfrm>
          <a:prstGeom prst="rect">
            <a:avLst/>
          </a:prstGeom>
          <a:noFill/>
        </p:spPr>
        <p:txBody>
          <a:bodyPr wrap="none" rtlCol="0">
            <a:spAutoFit/>
          </a:bodyPr>
          <a:lstStyle/>
          <a:p>
            <a:r>
              <a:rPr lang="en-US" dirty="0"/>
              <a:t>5 June</a:t>
            </a:r>
          </a:p>
        </p:txBody>
      </p:sp>
      <p:sp>
        <p:nvSpPr>
          <p:cNvPr id="40" name="TextBox 39">
            <a:extLst>
              <a:ext uri="{FF2B5EF4-FFF2-40B4-BE49-F238E27FC236}">
                <a16:creationId xmlns:a16="http://schemas.microsoft.com/office/drawing/2014/main" id="{7EE910D7-E26A-431D-B493-004A758DB607}"/>
              </a:ext>
            </a:extLst>
          </p:cNvPr>
          <p:cNvSpPr txBox="1"/>
          <p:nvPr/>
        </p:nvSpPr>
        <p:spPr>
          <a:xfrm>
            <a:off x="6635964" y="4294314"/>
            <a:ext cx="832023" cy="369332"/>
          </a:xfrm>
          <a:prstGeom prst="rect">
            <a:avLst/>
          </a:prstGeom>
          <a:noFill/>
        </p:spPr>
        <p:txBody>
          <a:bodyPr wrap="none" rtlCol="0">
            <a:spAutoFit/>
          </a:bodyPr>
          <a:lstStyle/>
          <a:p>
            <a:r>
              <a:rPr lang="en-US" dirty="0"/>
              <a:t>9 June</a:t>
            </a:r>
          </a:p>
        </p:txBody>
      </p:sp>
      <p:sp>
        <p:nvSpPr>
          <p:cNvPr id="42" name="TextBox 41">
            <a:extLst>
              <a:ext uri="{FF2B5EF4-FFF2-40B4-BE49-F238E27FC236}">
                <a16:creationId xmlns:a16="http://schemas.microsoft.com/office/drawing/2014/main" id="{6ECDB09E-E6A1-499D-9CE6-21458D805A98}"/>
              </a:ext>
            </a:extLst>
          </p:cNvPr>
          <p:cNvSpPr txBox="1"/>
          <p:nvPr/>
        </p:nvSpPr>
        <p:spPr>
          <a:xfrm>
            <a:off x="9229276" y="3593933"/>
            <a:ext cx="957057" cy="369332"/>
          </a:xfrm>
          <a:prstGeom prst="rect">
            <a:avLst/>
          </a:prstGeom>
          <a:noFill/>
        </p:spPr>
        <p:txBody>
          <a:bodyPr wrap="none" rtlCol="0">
            <a:spAutoFit/>
          </a:bodyPr>
          <a:lstStyle/>
          <a:p>
            <a:r>
              <a:rPr lang="en-US" dirty="0"/>
              <a:t>11 June</a:t>
            </a:r>
          </a:p>
        </p:txBody>
      </p:sp>
      <p:sp>
        <p:nvSpPr>
          <p:cNvPr id="43" name="TextBox 42">
            <a:extLst>
              <a:ext uri="{FF2B5EF4-FFF2-40B4-BE49-F238E27FC236}">
                <a16:creationId xmlns:a16="http://schemas.microsoft.com/office/drawing/2014/main" id="{24D7A17A-69A7-46E3-85B7-5CCDCD2BCD5F}"/>
              </a:ext>
            </a:extLst>
          </p:cNvPr>
          <p:cNvSpPr txBox="1"/>
          <p:nvPr/>
        </p:nvSpPr>
        <p:spPr>
          <a:xfrm>
            <a:off x="309591" y="1774393"/>
            <a:ext cx="3310105" cy="1569660"/>
          </a:xfrm>
          <a:prstGeom prst="rect">
            <a:avLst/>
          </a:prstGeom>
          <a:noFill/>
        </p:spPr>
        <p:txBody>
          <a:bodyPr wrap="square" rtlCol="0">
            <a:spAutoFit/>
          </a:bodyPr>
          <a:lstStyle/>
          <a:p>
            <a:r>
              <a:rPr lang="en-US" sz="1200" b="1" dirty="0" err="1"/>
              <a:t>Fastai</a:t>
            </a:r>
            <a:endParaRPr lang="en-US" sz="1200" b="1" dirty="0"/>
          </a:p>
          <a:p>
            <a:pPr marL="171450" indent="-171450">
              <a:buFont typeface="Arial" panose="020B0604020202020204" pitchFamily="34" charset="0"/>
              <a:buChar char="•"/>
            </a:pPr>
            <a:r>
              <a:rPr lang="en-US" sz="1200" dirty="0"/>
              <a:t>Learning the ropes of deep learning through a relatively simple API built for novices</a:t>
            </a:r>
          </a:p>
          <a:p>
            <a:pPr marL="171450" indent="-171450">
              <a:buFont typeface="Arial" panose="020B0604020202020204" pitchFamily="34" charset="0"/>
              <a:buChar char="•"/>
            </a:pPr>
            <a:r>
              <a:rPr lang="en-US" sz="1200" dirty="0"/>
              <a:t>Experimentation with </a:t>
            </a:r>
            <a:r>
              <a:rPr lang="en-US" sz="1200" dirty="0" err="1"/>
              <a:t>three_shapes</a:t>
            </a:r>
            <a:r>
              <a:rPr lang="en-US" sz="1200" dirty="0"/>
              <a:t>, simple toy example to learn</a:t>
            </a:r>
          </a:p>
          <a:p>
            <a:pPr marL="171450" indent="-171450">
              <a:buFont typeface="Arial" panose="020B0604020202020204" pitchFamily="34" charset="0"/>
              <a:buChar char="•"/>
            </a:pPr>
            <a:r>
              <a:rPr lang="en-US" sz="1200" dirty="0"/>
              <a:t>Learn about </a:t>
            </a:r>
            <a:r>
              <a:rPr lang="en-US" sz="1200" dirty="0" err="1"/>
              <a:t>unet</a:t>
            </a:r>
            <a:r>
              <a:rPr lang="en-US" sz="1200" dirty="0"/>
              <a:t>, segmentation</a:t>
            </a:r>
          </a:p>
          <a:p>
            <a:endParaRPr lang="en-US" sz="1200" dirty="0" err="1"/>
          </a:p>
        </p:txBody>
      </p:sp>
      <p:sp>
        <p:nvSpPr>
          <p:cNvPr id="51" name="TextBox 50">
            <a:extLst>
              <a:ext uri="{FF2B5EF4-FFF2-40B4-BE49-F238E27FC236}">
                <a16:creationId xmlns:a16="http://schemas.microsoft.com/office/drawing/2014/main" id="{6053704C-5831-41BB-B83B-6739640A3755}"/>
              </a:ext>
            </a:extLst>
          </p:cNvPr>
          <p:cNvSpPr txBox="1"/>
          <p:nvPr/>
        </p:nvSpPr>
        <p:spPr>
          <a:xfrm>
            <a:off x="7990235" y="4737176"/>
            <a:ext cx="3310105" cy="1200329"/>
          </a:xfrm>
          <a:prstGeom prst="rect">
            <a:avLst/>
          </a:prstGeom>
          <a:noFill/>
        </p:spPr>
        <p:txBody>
          <a:bodyPr wrap="square" rtlCol="0">
            <a:spAutoFit/>
          </a:bodyPr>
          <a:lstStyle/>
          <a:p>
            <a:r>
              <a:rPr lang="en-US" sz="1200" b="1" dirty="0" err="1"/>
              <a:t>Fastai</a:t>
            </a:r>
            <a:r>
              <a:rPr lang="en-US" sz="1200" b="1" dirty="0"/>
              <a:t>: spacenet6_fastai</a:t>
            </a:r>
          </a:p>
          <a:p>
            <a:pPr marL="171450" indent="-171450">
              <a:buFont typeface="Arial" panose="020B0604020202020204" pitchFamily="34" charset="0"/>
              <a:buChar char="•"/>
            </a:pPr>
            <a:r>
              <a:rPr lang="en-US" sz="1200" dirty="0"/>
              <a:t>Trying to get the spacenet6 challenge data to be well-formed for the </a:t>
            </a:r>
            <a:r>
              <a:rPr lang="en-US" sz="1200" dirty="0" err="1"/>
              <a:t>fastai</a:t>
            </a:r>
            <a:r>
              <a:rPr lang="en-US" sz="1200" dirty="0"/>
              <a:t> framework</a:t>
            </a:r>
          </a:p>
          <a:p>
            <a:pPr marL="171450" indent="-171450">
              <a:buFont typeface="Arial" panose="020B0604020202020204" pitchFamily="34" charset="0"/>
              <a:buChar char="•"/>
            </a:pPr>
            <a:r>
              <a:rPr lang="en-US" sz="1200" dirty="0"/>
              <a:t>Proved to be too much of a hassle to accomplish</a:t>
            </a:r>
          </a:p>
        </p:txBody>
      </p:sp>
      <p:sp>
        <p:nvSpPr>
          <p:cNvPr id="53" name="TextBox 52">
            <a:extLst>
              <a:ext uri="{FF2B5EF4-FFF2-40B4-BE49-F238E27FC236}">
                <a16:creationId xmlns:a16="http://schemas.microsoft.com/office/drawing/2014/main" id="{975A8C01-88D3-42D0-9723-C57B8F3EE631}"/>
              </a:ext>
            </a:extLst>
          </p:cNvPr>
          <p:cNvSpPr txBox="1"/>
          <p:nvPr/>
        </p:nvSpPr>
        <p:spPr>
          <a:xfrm>
            <a:off x="2902905" y="4737176"/>
            <a:ext cx="3310105" cy="1200329"/>
          </a:xfrm>
          <a:prstGeom prst="rect">
            <a:avLst/>
          </a:prstGeom>
          <a:noFill/>
        </p:spPr>
        <p:txBody>
          <a:bodyPr wrap="square" rtlCol="0">
            <a:spAutoFit/>
          </a:bodyPr>
          <a:lstStyle/>
          <a:p>
            <a:r>
              <a:rPr lang="en-US" sz="1200" b="1" dirty="0" err="1"/>
              <a:t>Fastai</a:t>
            </a:r>
            <a:endParaRPr lang="en-US" sz="1200" b="1" dirty="0"/>
          </a:p>
          <a:p>
            <a:pPr marL="171450" indent="-171450">
              <a:buFont typeface="Arial" panose="020B0604020202020204" pitchFamily="34" charset="0"/>
              <a:buChar char="•"/>
            </a:pPr>
            <a:r>
              <a:rPr lang="en-US" sz="1200" dirty="0"/>
              <a:t>Learning about data augmentation, </a:t>
            </a:r>
            <a:r>
              <a:rPr lang="en-US" sz="1200" dirty="0" err="1"/>
              <a:t>utilising</a:t>
            </a:r>
            <a:r>
              <a:rPr lang="en-US" sz="1200" dirty="0"/>
              <a:t> </a:t>
            </a:r>
            <a:r>
              <a:rPr lang="en-US" sz="1200" dirty="0" err="1"/>
              <a:t>fastai</a:t>
            </a:r>
            <a:r>
              <a:rPr lang="en-US" sz="1200" dirty="0"/>
              <a:t> framework</a:t>
            </a:r>
          </a:p>
          <a:p>
            <a:pPr marL="171450" indent="-171450">
              <a:buFont typeface="Arial" panose="020B0604020202020204" pitchFamily="34" charset="0"/>
              <a:buChar char="•"/>
            </a:pPr>
            <a:r>
              <a:rPr lang="en-US" sz="1200" dirty="0"/>
              <a:t>Experimentation with </a:t>
            </a:r>
            <a:r>
              <a:rPr lang="en-US" sz="1200" dirty="0" err="1"/>
              <a:t>three_shapes</a:t>
            </a:r>
            <a:r>
              <a:rPr lang="en-US" sz="1200" dirty="0"/>
              <a:t> and puppy, simple toy examples to learn</a:t>
            </a:r>
          </a:p>
          <a:p>
            <a:pPr marL="171450" indent="-171450">
              <a:buFont typeface="Arial" panose="020B0604020202020204" pitchFamily="34" charset="0"/>
              <a:buChar char="•"/>
            </a:pPr>
            <a:r>
              <a:rPr lang="en-US" sz="1200" dirty="0"/>
              <a:t>Data augmentation helps the model learn</a:t>
            </a:r>
          </a:p>
        </p:txBody>
      </p:sp>
      <p:sp>
        <p:nvSpPr>
          <p:cNvPr id="55" name="TextBox 54">
            <a:extLst>
              <a:ext uri="{FF2B5EF4-FFF2-40B4-BE49-F238E27FC236}">
                <a16:creationId xmlns:a16="http://schemas.microsoft.com/office/drawing/2014/main" id="{AD7F5592-09C0-487E-8C37-1F5D4049A491}"/>
              </a:ext>
            </a:extLst>
          </p:cNvPr>
          <p:cNvSpPr txBox="1"/>
          <p:nvPr/>
        </p:nvSpPr>
        <p:spPr>
          <a:xfrm>
            <a:off x="5443522" y="1771039"/>
            <a:ext cx="3310105" cy="1384995"/>
          </a:xfrm>
          <a:prstGeom prst="rect">
            <a:avLst/>
          </a:prstGeom>
          <a:noFill/>
        </p:spPr>
        <p:txBody>
          <a:bodyPr wrap="square" rtlCol="0">
            <a:spAutoFit/>
          </a:bodyPr>
          <a:lstStyle/>
          <a:p>
            <a:r>
              <a:rPr lang="en-US" sz="1200" b="1" dirty="0"/>
              <a:t>Exploring spacenet6 data</a:t>
            </a:r>
          </a:p>
          <a:p>
            <a:pPr marL="171450" indent="-171450">
              <a:buFont typeface="Arial" panose="020B0604020202020204" pitchFamily="34" charset="0"/>
              <a:buChar char="•"/>
            </a:pPr>
            <a:r>
              <a:rPr lang="en-US" sz="1200" dirty="0"/>
              <a:t>Various online courses on </a:t>
            </a:r>
            <a:r>
              <a:rPr lang="en-US" sz="1200" dirty="0" err="1"/>
              <a:t>youtube</a:t>
            </a:r>
            <a:r>
              <a:rPr lang="en-US" sz="1200" dirty="0"/>
              <a:t> to learn what the data I am looking at actually is, like </a:t>
            </a:r>
            <a:r>
              <a:rPr lang="en-US" sz="1200" dirty="0" err="1"/>
              <a:t>scipy</a:t>
            </a:r>
            <a:r>
              <a:rPr lang="en-US" sz="1200" dirty="0"/>
              <a:t> online lectures</a:t>
            </a:r>
          </a:p>
          <a:p>
            <a:pPr marL="171450" indent="-171450">
              <a:buFont typeface="Arial" panose="020B0604020202020204" pitchFamily="34" charset="0"/>
              <a:buChar char="•"/>
            </a:pPr>
            <a:r>
              <a:rPr lang="en-US" sz="1200" dirty="0"/>
              <a:t>Experiment with the various files that I have</a:t>
            </a:r>
          </a:p>
          <a:p>
            <a:pPr marL="171450" indent="-171450">
              <a:buFont typeface="Arial" panose="020B0604020202020204" pitchFamily="34" charset="0"/>
              <a:buChar char="•"/>
            </a:pPr>
            <a:r>
              <a:rPr lang="en-US" sz="1200" dirty="0"/>
              <a:t>Set up </a:t>
            </a:r>
            <a:r>
              <a:rPr lang="en-US" sz="1200" dirty="0" err="1"/>
              <a:t>colab</a:t>
            </a:r>
            <a:r>
              <a:rPr lang="en-US" sz="1200" dirty="0"/>
              <a:t> for the project</a:t>
            </a:r>
          </a:p>
        </p:txBody>
      </p:sp>
    </p:spTree>
    <p:extLst>
      <p:ext uri="{BB962C8B-B14F-4D97-AF65-F5344CB8AC3E}">
        <p14:creationId xmlns:p14="http://schemas.microsoft.com/office/powerpoint/2010/main" val="416066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B4DD1-32AF-4F24-891B-439D7070C2DB}"/>
              </a:ext>
            </a:extLst>
          </p:cNvPr>
          <p:cNvSpPr>
            <a:spLocks noGrp="1"/>
          </p:cNvSpPr>
          <p:nvPr>
            <p:ph type="title"/>
          </p:nvPr>
        </p:nvSpPr>
        <p:spPr/>
        <p:txBody>
          <a:bodyPr/>
          <a:lstStyle/>
          <a:p>
            <a:r>
              <a:rPr lang="en-US" dirty="0"/>
              <a:t>Overview of Journey</a:t>
            </a:r>
          </a:p>
        </p:txBody>
      </p:sp>
      <p:grpSp>
        <p:nvGrpSpPr>
          <p:cNvPr id="35" name="Group 34">
            <a:extLst>
              <a:ext uri="{FF2B5EF4-FFF2-40B4-BE49-F238E27FC236}">
                <a16:creationId xmlns:a16="http://schemas.microsoft.com/office/drawing/2014/main" id="{E1E59032-499A-4B99-9F85-C63ED58F3699}"/>
              </a:ext>
            </a:extLst>
          </p:cNvPr>
          <p:cNvGrpSpPr/>
          <p:nvPr/>
        </p:nvGrpSpPr>
        <p:grpSpPr>
          <a:xfrm>
            <a:off x="1907774" y="3580500"/>
            <a:ext cx="10284226" cy="1069227"/>
            <a:chOff x="1907774" y="3378367"/>
            <a:chExt cx="10284226" cy="1069227"/>
          </a:xfrm>
        </p:grpSpPr>
        <p:sp>
          <p:nvSpPr>
            <p:cNvPr id="10" name="Rectangle 9">
              <a:extLst>
                <a:ext uri="{FF2B5EF4-FFF2-40B4-BE49-F238E27FC236}">
                  <a16:creationId xmlns:a16="http://schemas.microsoft.com/office/drawing/2014/main" id="{387D14A3-5380-42AC-BE69-95466761CC44}"/>
                </a:ext>
              </a:extLst>
            </p:cNvPr>
            <p:cNvSpPr/>
            <p:nvPr/>
          </p:nvSpPr>
          <p:spPr>
            <a:xfrm>
              <a:off x="2011245" y="3812326"/>
              <a:ext cx="2546713" cy="20130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F87E6F3-4A93-4A79-B6DE-4F7F391DC7F0}"/>
                </a:ext>
              </a:extLst>
            </p:cNvPr>
            <p:cNvSpPr/>
            <p:nvPr/>
          </p:nvSpPr>
          <p:spPr>
            <a:xfrm>
              <a:off x="4557958" y="3812326"/>
              <a:ext cx="2546712" cy="2013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8E9E01E-EA15-4D1C-9B6D-D250D005FD29}"/>
                </a:ext>
              </a:extLst>
            </p:cNvPr>
            <p:cNvSpPr/>
            <p:nvPr/>
          </p:nvSpPr>
          <p:spPr>
            <a:xfrm>
              <a:off x="7098575" y="3812326"/>
              <a:ext cx="2546713" cy="20130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15DFF75-5234-48B0-8E7E-2DAF8961A3D2}"/>
                </a:ext>
              </a:extLst>
            </p:cNvPr>
            <p:cNvSpPr/>
            <p:nvPr/>
          </p:nvSpPr>
          <p:spPr>
            <a:xfrm>
              <a:off x="9645288" y="3812326"/>
              <a:ext cx="2546712" cy="2013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00FCFDC-A847-4513-AB69-B6DD79CB5D4A}"/>
                </a:ext>
              </a:extLst>
            </p:cNvPr>
            <p:cNvGrpSpPr/>
            <p:nvPr/>
          </p:nvGrpSpPr>
          <p:grpSpPr>
            <a:xfrm>
              <a:off x="1907774" y="3378367"/>
              <a:ext cx="206942" cy="635268"/>
              <a:chOff x="541422" y="3051208"/>
              <a:chExt cx="206942" cy="635268"/>
            </a:xfrm>
          </p:grpSpPr>
          <p:cxnSp>
            <p:nvCxnSpPr>
              <p:cNvPr id="22" name="Straight Connector 21">
                <a:extLst>
                  <a:ext uri="{FF2B5EF4-FFF2-40B4-BE49-F238E27FC236}">
                    <a16:creationId xmlns:a16="http://schemas.microsoft.com/office/drawing/2014/main" id="{F0095BA5-0166-44E2-B0C4-9FE75A948622}"/>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A3CD596C-796E-4DF4-8707-6C3289EF2437}"/>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FF4A99C5-DDEA-462B-8274-E51A1297C078}"/>
                </a:ext>
              </a:extLst>
            </p:cNvPr>
            <p:cNvGrpSpPr/>
            <p:nvPr/>
          </p:nvGrpSpPr>
          <p:grpSpPr>
            <a:xfrm rot="10800000">
              <a:off x="4456575" y="3812326"/>
              <a:ext cx="206942" cy="635268"/>
              <a:chOff x="541422" y="3051208"/>
              <a:chExt cx="206942" cy="635268"/>
            </a:xfrm>
          </p:grpSpPr>
          <p:cxnSp>
            <p:nvCxnSpPr>
              <p:cNvPr id="27" name="Straight Connector 26">
                <a:extLst>
                  <a:ext uri="{FF2B5EF4-FFF2-40B4-BE49-F238E27FC236}">
                    <a16:creationId xmlns:a16="http://schemas.microsoft.com/office/drawing/2014/main" id="{BCDBEFBC-793C-4BC8-AADE-4B8FA88E0A96}"/>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E149AB4A-286B-427F-907E-F889A253A6A0}"/>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C43BBAEC-14E4-4AD7-8DE0-392969EBD818}"/>
                </a:ext>
              </a:extLst>
            </p:cNvPr>
            <p:cNvGrpSpPr/>
            <p:nvPr/>
          </p:nvGrpSpPr>
          <p:grpSpPr>
            <a:xfrm>
              <a:off x="6995104" y="3378367"/>
              <a:ext cx="206942" cy="635268"/>
              <a:chOff x="541422" y="3051208"/>
              <a:chExt cx="206942" cy="635268"/>
            </a:xfrm>
          </p:grpSpPr>
          <p:cxnSp>
            <p:nvCxnSpPr>
              <p:cNvPr id="30" name="Straight Connector 29">
                <a:extLst>
                  <a:ext uri="{FF2B5EF4-FFF2-40B4-BE49-F238E27FC236}">
                    <a16:creationId xmlns:a16="http://schemas.microsoft.com/office/drawing/2014/main" id="{2F7B5AE0-4315-428D-AA32-EC9F25391188}"/>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F91DAA6A-FB73-47E9-BD51-8C05BC0EC4DB}"/>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DBE65837-CACE-4AB6-8D8B-F3042C394627}"/>
                </a:ext>
              </a:extLst>
            </p:cNvPr>
            <p:cNvGrpSpPr/>
            <p:nvPr/>
          </p:nvGrpSpPr>
          <p:grpSpPr>
            <a:xfrm rot="10800000">
              <a:off x="9543905" y="3812326"/>
              <a:ext cx="206942" cy="635268"/>
              <a:chOff x="541422" y="3051208"/>
              <a:chExt cx="206942" cy="635268"/>
            </a:xfrm>
          </p:grpSpPr>
          <p:cxnSp>
            <p:nvCxnSpPr>
              <p:cNvPr id="33" name="Straight Connector 32">
                <a:extLst>
                  <a:ext uri="{FF2B5EF4-FFF2-40B4-BE49-F238E27FC236}">
                    <a16:creationId xmlns:a16="http://schemas.microsoft.com/office/drawing/2014/main" id="{04E94044-90C3-4B67-BA07-4F845FAF0164}"/>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6BEA3614-1DB9-453D-BCB0-D24F4D947D2A}"/>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6" name="TextBox 35">
            <a:extLst>
              <a:ext uri="{FF2B5EF4-FFF2-40B4-BE49-F238E27FC236}">
                <a16:creationId xmlns:a16="http://schemas.microsoft.com/office/drawing/2014/main" id="{FF884968-9BD7-4440-8F14-14314BFFBEF7}"/>
              </a:ext>
            </a:extLst>
          </p:cNvPr>
          <p:cNvSpPr txBox="1"/>
          <p:nvPr/>
        </p:nvSpPr>
        <p:spPr>
          <a:xfrm>
            <a:off x="1548633" y="4291806"/>
            <a:ext cx="957057" cy="369332"/>
          </a:xfrm>
          <a:prstGeom prst="rect">
            <a:avLst/>
          </a:prstGeom>
          <a:noFill/>
        </p:spPr>
        <p:txBody>
          <a:bodyPr wrap="none" rtlCol="0">
            <a:spAutoFit/>
          </a:bodyPr>
          <a:lstStyle/>
          <a:p>
            <a:r>
              <a:rPr lang="en-US" dirty="0"/>
              <a:t>16 June</a:t>
            </a:r>
          </a:p>
        </p:txBody>
      </p:sp>
      <p:sp>
        <p:nvSpPr>
          <p:cNvPr id="38" name="TextBox 37">
            <a:extLst>
              <a:ext uri="{FF2B5EF4-FFF2-40B4-BE49-F238E27FC236}">
                <a16:creationId xmlns:a16="http://schemas.microsoft.com/office/drawing/2014/main" id="{586F696D-67DB-4F66-97C6-814D37944EB7}"/>
              </a:ext>
            </a:extLst>
          </p:cNvPr>
          <p:cNvSpPr txBox="1"/>
          <p:nvPr/>
        </p:nvSpPr>
        <p:spPr>
          <a:xfrm>
            <a:off x="4058325" y="3587779"/>
            <a:ext cx="957057" cy="369332"/>
          </a:xfrm>
          <a:prstGeom prst="rect">
            <a:avLst/>
          </a:prstGeom>
          <a:noFill/>
        </p:spPr>
        <p:txBody>
          <a:bodyPr wrap="none" rtlCol="0">
            <a:spAutoFit/>
          </a:bodyPr>
          <a:lstStyle/>
          <a:p>
            <a:r>
              <a:rPr lang="en-US" dirty="0"/>
              <a:t>18 June</a:t>
            </a:r>
          </a:p>
        </p:txBody>
      </p:sp>
      <p:sp>
        <p:nvSpPr>
          <p:cNvPr id="40" name="TextBox 39">
            <a:extLst>
              <a:ext uri="{FF2B5EF4-FFF2-40B4-BE49-F238E27FC236}">
                <a16:creationId xmlns:a16="http://schemas.microsoft.com/office/drawing/2014/main" id="{7EE910D7-E26A-431D-B493-004A758DB607}"/>
              </a:ext>
            </a:extLst>
          </p:cNvPr>
          <p:cNvSpPr txBox="1"/>
          <p:nvPr/>
        </p:nvSpPr>
        <p:spPr>
          <a:xfrm>
            <a:off x="6635964" y="4294314"/>
            <a:ext cx="957057" cy="369332"/>
          </a:xfrm>
          <a:prstGeom prst="rect">
            <a:avLst/>
          </a:prstGeom>
          <a:noFill/>
        </p:spPr>
        <p:txBody>
          <a:bodyPr wrap="none" rtlCol="0">
            <a:spAutoFit/>
          </a:bodyPr>
          <a:lstStyle/>
          <a:p>
            <a:r>
              <a:rPr lang="en-US" dirty="0"/>
              <a:t>19 June</a:t>
            </a:r>
          </a:p>
        </p:txBody>
      </p:sp>
      <p:sp>
        <p:nvSpPr>
          <p:cNvPr id="42" name="TextBox 41">
            <a:extLst>
              <a:ext uri="{FF2B5EF4-FFF2-40B4-BE49-F238E27FC236}">
                <a16:creationId xmlns:a16="http://schemas.microsoft.com/office/drawing/2014/main" id="{6ECDB09E-E6A1-499D-9CE6-21458D805A98}"/>
              </a:ext>
            </a:extLst>
          </p:cNvPr>
          <p:cNvSpPr txBox="1"/>
          <p:nvPr/>
        </p:nvSpPr>
        <p:spPr>
          <a:xfrm>
            <a:off x="9229276" y="3593933"/>
            <a:ext cx="957057" cy="369332"/>
          </a:xfrm>
          <a:prstGeom prst="rect">
            <a:avLst/>
          </a:prstGeom>
          <a:noFill/>
        </p:spPr>
        <p:txBody>
          <a:bodyPr wrap="none" rtlCol="0">
            <a:spAutoFit/>
          </a:bodyPr>
          <a:lstStyle/>
          <a:p>
            <a:r>
              <a:rPr lang="en-US" dirty="0"/>
              <a:t>22 June</a:t>
            </a:r>
          </a:p>
        </p:txBody>
      </p:sp>
      <p:sp>
        <p:nvSpPr>
          <p:cNvPr id="43" name="TextBox 42">
            <a:extLst>
              <a:ext uri="{FF2B5EF4-FFF2-40B4-BE49-F238E27FC236}">
                <a16:creationId xmlns:a16="http://schemas.microsoft.com/office/drawing/2014/main" id="{24D7A17A-69A7-46E3-85B7-5CCDCD2BCD5F}"/>
              </a:ext>
            </a:extLst>
          </p:cNvPr>
          <p:cNvSpPr txBox="1"/>
          <p:nvPr/>
        </p:nvSpPr>
        <p:spPr>
          <a:xfrm>
            <a:off x="309591" y="1774393"/>
            <a:ext cx="3310105" cy="1200329"/>
          </a:xfrm>
          <a:prstGeom prst="rect">
            <a:avLst/>
          </a:prstGeom>
          <a:noFill/>
        </p:spPr>
        <p:txBody>
          <a:bodyPr wrap="square" rtlCol="0">
            <a:spAutoFit/>
          </a:bodyPr>
          <a:lstStyle/>
          <a:p>
            <a:r>
              <a:rPr lang="en-US" sz="1200" b="1" dirty="0"/>
              <a:t>Switch to TF/</a:t>
            </a:r>
            <a:r>
              <a:rPr lang="en-US" sz="1200" b="1" dirty="0" err="1"/>
              <a:t>Keras</a:t>
            </a:r>
            <a:endParaRPr lang="en-US" sz="1200" b="1" dirty="0"/>
          </a:p>
          <a:p>
            <a:pPr marL="171450" indent="-171450">
              <a:buFont typeface="Arial" panose="020B0604020202020204" pitchFamily="34" charset="0"/>
              <a:buChar char="•"/>
            </a:pPr>
            <a:r>
              <a:rPr lang="en-US" sz="1200" dirty="0"/>
              <a:t>Failure with </a:t>
            </a:r>
            <a:r>
              <a:rPr lang="en-US" sz="1200" dirty="0" err="1"/>
              <a:t>fastai</a:t>
            </a:r>
            <a:r>
              <a:rPr lang="en-US" sz="1200" dirty="0"/>
              <a:t> prompted switch.</a:t>
            </a:r>
          </a:p>
          <a:p>
            <a:pPr marL="171450" indent="-171450">
              <a:buFont typeface="Arial" panose="020B0604020202020204" pitchFamily="34" charset="0"/>
              <a:buChar char="•"/>
            </a:pPr>
            <a:r>
              <a:rPr lang="en-US" sz="1200" dirty="0"/>
              <a:t>Watched several tutorials on deep learning, eventually settled on the TF/</a:t>
            </a:r>
            <a:r>
              <a:rPr lang="en-US" sz="1200" dirty="0" err="1"/>
              <a:t>Keras</a:t>
            </a:r>
            <a:r>
              <a:rPr lang="en-US" sz="1200" dirty="0"/>
              <a:t> framework to move on</a:t>
            </a:r>
          </a:p>
          <a:p>
            <a:endParaRPr lang="en-US" sz="1200" dirty="0" err="1"/>
          </a:p>
        </p:txBody>
      </p:sp>
      <p:sp>
        <p:nvSpPr>
          <p:cNvPr id="51" name="TextBox 50">
            <a:extLst>
              <a:ext uri="{FF2B5EF4-FFF2-40B4-BE49-F238E27FC236}">
                <a16:creationId xmlns:a16="http://schemas.microsoft.com/office/drawing/2014/main" id="{6053704C-5831-41BB-B83B-6739640A3755}"/>
              </a:ext>
            </a:extLst>
          </p:cNvPr>
          <p:cNvSpPr txBox="1"/>
          <p:nvPr/>
        </p:nvSpPr>
        <p:spPr>
          <a:xfrm>
            <a:off x="7990235" y="4737176"/>
            <a:ext cx="3310105" cy="830997"/>
          </a:xfrm>
          <a:prstGeom prst="rect">
            <a:avLst/>
          </a:prstGeom>
          <a:noFill/>
        </p:spPr>
        <p:txBody>
          <a:bodyPr wrap="square" rtlCol="0">
            <a:spAutoFit/>
          </a:bodyPr>
          <a:lstStyle/>
          <a:p>
            <a:r>
              <a:rPr lang="en-US" sz="1200" b="1" dirty="0" err="1"/>
              <a:t>satellite_unet</a:t>
            </a:r>
            <a:r>
              <a:rPr lang="en-US" sz="1200" b="1" dirty="0"/>
              <a:t> model: spacenet6_keras_2</a:t>
            </a:r>
          </a:p>
          <a:p>
            <a:pPr marL="171450" indent="-171450">
              <a:buFont typeface="Arial" panose="020B0604020202020204" pitchFamily="34" charset="0"/>
              <a:buChar char="•"/>
            </a:pPr>
            <a:r>
              <a:rPr lang="en-US" sz="1200" dirty="0"/>
              <a:t>Looked around for new prebuilt models that might work. Found one and got the first non-blank prediction</a:t>
            </a:r>
          </a:p>
        </p:txBody>
      </p:sp>
      <p:sp>
        <p:nvSpPr>
          <p:cNvPr id="53" name="TextBox 52">
            <a:extLst>
              <a:ext uri="{FF2B5EF4-FFF2-40B4-BE49-F238E27FC236}">
                <a16:creationId xmlns:a16="http://schemas.microsoft.com/office/drawing/2014/main" id="{975A8C01-88D3-42D0-9723-C57B8F3EE631}"/>
              </a:ext>
            </a:extLst>
          </p:cNvPr>
          <p:cNvSpPr txBox="1"/>
          <p:nvPr/>
        </p:nvSpPr>
        <p:spPr>
          <a:xfrm>
            <a:off x="2902905" y="4737176"/>
            <a:ext cx="3310105" cy="1384995"/>
          </a:xfrm>
          <a:prstGeom prst="rect">
            <a:avLst/>
          </a:prstGeom>
          <a:noFill/>
        </p:spPr>
        <p:txBody>
          <a:bodyPr wrap="square" rtlCol="0">
            <a:spAutoFit/>
          </a:bodyPr>
          <a:lstStyle/>
          <a:p>
            <a:r>
              <a:rPr lang="en-US" sz="1200" b="1" dirty="0"/>
              <a:t>Basic image segmentation: spacenet6_keras_1</a:t>
            </a:r>
          </a:p>
          <a:p>
            <a:pPr marL="171450" indent="-171450">
              <a:buFont typeface="Arial" panose="020B0604020202020204" pitchFamily="34" charset="0"/>
              <a:buChar char="•"/>
            </a:pPr>
            <a:r>
              <a:rPr lang="en-US" sz="1200" dirty="0"/>
              <a:t>Followed the model for data-science-bowl-2018, a cell segmentation problem</a:t>
            </a:r>
          </a:p>
          <a:p>
            <a:pPr marL="171450" indent="-171450">
              <a:buFont typeface="Arial" panose="020B0604020202020204" pitchFamily="34" charset="0"/>
              <a:buChar char="•"/>
            </a:pPr>
            <a:r>
              <a:rPr lang="en-US" sz="1200" dirty="0"/>
              <a:t>Model totally did not work. Learning about creating models and layers in </a:t>
            </a:r>
            <a:r>
              <a:rPr lang="en-US" sz="1200" dirty="0" err="1"/>
              <a:t>keras</a:t>
            </a:r>
            <a:r>
              <a:rPr lang="en-US" sz="1200" dirty="0"/>
              <a:t> through tutorials</a:t>
            </a:r>
          </a:p>
        </p:txBody>
      </p:sp>
      <p:sp>
        <p:nvSpPr>
          <p:cNvPr id="55" name="TextBox 54">
            <a:extLst>
              <a:ext uri="{FF2B5EF4-FFF2-40B4-BE49-F238E27FC236}">
                <a16:creationId xmlns:a16="http://schemas.microsoft.com/office/drawing/2014/main" id="{AD7F5592-09C0-487E-8C37-1F5D4049A491}"/>
              </a:ext>
            </a:extLst>
          </p:cNvPr>
          <p:cNvSpPr txBox="1"/>
          <p:nvPr/>
        </p:nvSpPr>
        <p:spPr>
          <a:xfrm>
            <a:off x="5443522" y="1771039"/>
            <a:ext cx="3310105" cy="830997"/>
          </a:xfrm>
          <a:prstGeom prst="rect">
            <a:avLst/>
          </a:prstGeom>
          <a:noFill/>
        </p:spPr>
        <p:txBody>
          <a:bodyPr wrap="square" rtlCol="0">
            <a:spAutoFit/>
          </a:bodyPr>
          <a:lstStyle/>
          <a:p>
            <a:r>
              <a:rPr lang="en-US" sz="1200" b="1" dirty="0"/>
              <a:t>Pipeline: spacenet6_masking</a:t>
            </a:r>
          </a:p>
          <a:p>
            <a:pPr marL="171450" indent="-171450">
              <a:buFont typeface="Arial" panose="020B0604020202020204" pitchFamily="34" charset="0"/>
              <a:buChar char="•"/>
            </a:pPr>
            <a:r>
              <a:rPr lang="en-US" sz="1200" dirty="0"/>
              <a:t>Wasting time by not creating a data pipeline in this experimentation stage</a:t>
            </a:r>
          </a:p>
          <a:p>
            <a:pPr marL="171450" indent="-171450">
              <a:buFont typeface="Arial" panose="020B0604020202020204" pitchFamily="34" charset="0"/>
              <a:buChar char="•"/>
            </a:pPr>
            <a:r>
              <a:rPr lang="en-US" sz="1200" dirty="0"/>
              <a:t>Therefore created a data pipeline</a:t>
            </a:r>
          </a:p>
        </p:txBody>
      </p:sp>
    </p:spTree>
    <p:extLst>
      <p:ext uri="{BB962C8B-B14F-4D97-AF65-F5344CB8AC3E}">
        <p14:creationId xmlns:p14="http://schemas.microsoft.com/office/powerpoint/2010/main" val="302647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B4DD1-32AF-4F24-891B-439D7070C2DB}"/>
              </a:ext>
            </a:extLst>
          </p:cNvPr>
          <p:cNvSpPr>
            <a:spLocks noGrp="1"/>
          </p:cNvSpPr>
          <p:nvPr>
            <p:ph type="title"/>
          </p:nvPr>
        </p:nvSpPr>
        <p:spPr/>
        <p:txBody>
          <a:bodyPr/>
          <a:lstStyle/>
          <a:p>
            <a:r>
              <a:rPr lang="en-US" dirty="0"/>
              <a:t>Overview of Journey</a:t>
            </a:r>
          </a:p>
        </p:txBody>
      </p:sp>
      <p:grpSp>
        <p:nvGrpSpPr>
          <p:cNvPr id="35" name="Group 34">
            <a:extLst>
              <a:ext uri="{FF2B5EF4-FFF2-40B4-BE49-F238E27FC236}">
                <a16:creationId xmlns:a16="http://schemas.microsoft.com/office/drawing/2014/main" id="{E1E59032-499A-4B99-9F85-C63ED58F3699}"/>
              </a:ext>
            </a:extLst>
          </p:cNvPr>
          <p:cNvGrpSpPr/>
          <p:nvPr/>
        </p:nvGrpSpPr>
        <p:grpSpPr>
          <a:xfrm>
            <a:off x="1907774" y="3580500"/>
            <a:ext cx="10284226" cy="1069227"/>
            <a:chOff x="1907774" y="3378367"/>
            <a:chExt cx="10284226" cy="1069227"/>
          </a:xfrm>
        </p:grpSpPr>
        <p:sp>
          <p:nvSpPr>
            <p:cNvPr id="10" name="Rectangle 9">
              <a:extLst>
                <a:ext uri="{FF2B5EF4-FFF2-40B4-BE49-F238E27FC236}">
                  <a16:creationId xmlns:a16="http://schemas.microsoft.com/office/drawing/2014/main" id="{387D14A3-5380-42AC-BE69-95466761CC44}"/>
                </a:ext>
              </a:extLst>
            </p:cNvPr>
            <p:cNvSpPr/>
            <p:nvPr/>
          </p:nvSpPr>
          <p:spPr>
            <a:xfrm>
              <a:off x="2011245" y="3812326"/>
              <a:ext cx="2546713" cy="20130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F87E6F3-4A93-4A79-B6DE-4F7F391DC7F0}"/>
                </a:ext>
              </a:extLst>
            </p:cNvPr>
            <p:cNvSpPr/>
            <p:nvPr/>
          </p:nvSpPr>
          <p:spPr>
            <a:xfrm>
              <a:off x="4557958" y="3812326"/>
              <a:ext cx="2546712" cy="2013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8E9E01E-EA15-4D1C-9B6D-D250D005FD29}"/>
                </a:ext>
              </a:extLst>
            </p:cNvPr>
            <p:cNvSpPr/>
            <p:nvPr/>
          </p:nvSpPr>
          <p:spPr>
            <a:xfrm>
              <a:off x="7098575" y="3812326"/>
              <a:ext cx="2546713" cy="20130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15DFF75-5234-48B0-8E7E-2DAF8961A3D2}"/>
                </a:ext>
              </a:extLst>
            </p:cNvPr>
            <p:cNvSpPr/>
            <p:nvPr/>
          </p:nvSpPr>
          <p:spPr>
            <a:xfrm>
              <a:off x="9645288" y="3812326"/>
              <a:ext cx="2546712" cy="2013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00FCFDC-A847-4513-AB69-B6DD79CB5D4A}"/>
                </a:ext>
              </a:extLst>
            </p:cNvPr>
            <p:cNvGrpSpPr/>
            <p:nvPr/>
          </p:nvGrpSpPr>
          <p:grpSpPr>
            <a:xfrm>
              <a:off x="1907774" y="3378367"/>
              <a:ext cx="206942" cy="635268"/>
              <a:chOff x="541422" y="3051208"/>
              <a:chExt cx="206942" cy="635268"/>
            </a:xfrm>
          </p:grpSpPr>
          <p:cxnSp>
            <p:nvCxnSpPr>
              <p:cNvPr id="22" name="Straight Connector 21">
                <a:extLst>
                  <a:ext uri="{FF2B5EF4-FFF2-40B4-BE49-F238E27FC236}">
                    <a16:creationId xmlns:a16="http://schemas.microsoft.com/office/drawing/2014/main" id="{F0095BA5-0166-44E2-B0C4-9FE75A948622}"/>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A3CD596C-796E-4DF4-8707-6C3289EF2437}"/>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FF4A99C5-DDEA-462B-8274-E51A1297C078}"/>
                </a:ext>
              </a:extLst>
            </p:cNvPr>
            <p:cNvGrpSpPr/>
            <p:nvPr/>
          </p:nvGrpSpPr>
          <p:grpSpPr>
            <a:xfrm rot="10800000">
              <a:off x="4456575" y="3812326"/>
              <a:ext cx="206942" cy="635268"/>
              <a:chOff x="541422" y="3051208"/>
              <a:chExt cx="206942" cy="635268"/>
            </a:xfrm>
          </p:grpSpPr>
          <p:cxnSp>
            <p:nvCxnSpPr>
              <p:cNvPr id="27" name="Straight Connector 26">
                <a:extLst>
                  <a:ext uri="{FF2B5EF4-FFF2-40B4-BE49-F238E27FC236}">
                    <a16:creationId xmlns:a16="http://schemas.microsoft.com/office/drawing/2014/main" id="{BCDBEFBC-793C-4BC8-AADE-4B8FA88E0A96}"/>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E149AB4A-286B-427F-907E-F889A253A6A0}"/>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C43BBAEC-14E4-4AD7-8DE0-392969EBD818}"/>
                </a:ext>
              </a:extLst>
            </p:cNvPr>
            <p:cNvGrpSpPr/>
            <p:nvPr/>
          </p:nvGrpSpPr>
          <p:grpSpPr>
            <a:xfrm>
              <a:off x="6995104" y="3378367"/>
              <a:ext cx="206942" cy="635268"/>
              <a:chOff x="541422" y="3051208"/>
              <a:chExt cx="206942" cy="635268"/>
            </a:xfrm>
          </p:grpSpPr>
          <p:cxnSp>
            <p:nvCxnSpPr>
              <p:cNvPr id="30" name="Straight Connector 29">
                <a:extLst>
                  <a:ext uri="{FF2B5EF4-FFF2-40B4-BE49-F238E27FC236}">
                    <a16:creationId xmlns:a16="http://schemas.microsoft.com/office/drawing/2014/main" id="{2F7B5AE0-4315-428D-AA32-EC9F25391188}"/>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F91DAA6A-FB73-47E9-BD51-8C05BC0EC4DB}"/>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DBE65837-CACE-4AB6-8D8B-F3042C394627}"/>
                </a:ext>
              </a:extLst>
            </p:cNvPr>
            <p:cNvGrpSpPr/>
            <p:nvPr/>
          </p:nvGrpSpPr>
          <p:grpSpPr>
            <a:xfrm rot="10800000">
              <a:off x="9543905" y="3812326"/>
              <a:ext cx="206942" cy="635268"/>
              <a:chOff x="541422" y="3051208"/>
              <a:chExt cx="206942" cy="635268"/>
            </a:xfrm>
          </p:grpSpPr>
          <p:cxnSp>
            <p:nvCxnSpPr>
              <p:cNvPr id="33" name="Straight Connector 32">
                <a:extLst>
                  <a:ext uri="{FF2B5EF4-FFF2-40B4-BE49-F238E27FC236}">
                    <a16:creationId xmlns:a16="http://schemas.microsoft.com/office/drawing/2014/main" id="{04E94044-90C3-4B67-BA07-4F845FAF0164}"/>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6BEA3614-1DB9-453D-BCB0-D24F4D947D2A}"/>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6" name="TextBox 35">
            <a:extLst>
              <a:ext uri="{FF2B5EF4-FFF2-40B4-BE49-F238E27FC236}">
                <a16:creationId xmlns:a16="http://schemas.microsoft.com/office/drawing/2014/main" id="{FF884968-9BD7-4440-8F14-14314BFFBEF7}"/>
              </a:ext>
            </a:extLst>
          </p:cNvPr>
          <p:cNvSpPr txBox="1"/>
          <p:nvPr/>
        </p:nvSpPr>
        <p:spPr>
          <a:xfrm>
            <a:off x="1548633" y="4291806"/>
            <a:ext cx="957057" cy="369332"/>
          </a:xfrm>
          <a:prstGeom prst="rect">
            <a:avLst/>
          </a:prstGeom>
          <a:noFill/>
        </p:spPr>
        <p:txBody>
          <a:bodyPr wrap="none" rtlCol="0">
            <a:spAutoFit/>
          </a:bodyPr>
          <a:lstStyle/>
          <a:p>
            <a:r>
              <a:rPr lang="en-US" dirty="0"/>
              <a:t>24 June</a:t>
            </a:r>
          </a:p>
        </p:txBody>
      </p:sp>
      <p:sp>
        <p:nvSpPr>
          <p:cNvPr id="38" name="TextBox 37">
            <a:extLst>
              <a:ext uri="{FF2B5EF4-FFF2-40B4-BE49-F238E27FC236}">
                <a16:creationId xmlns:a16="http://schemas.microsoft.com/office/drawing/2014/main" id="{586F696D-67DB-4F66-97C6-814D37944EB7}"/>
              </a:ext>
            </a:extLst>
          </p:cNvPr>
          <p:cNvSpPr txBox="1"/>
          <p:nvPr/>
        </p:nvSpPr>
        <p:spPr>
          <a:xfrm>
            <a:off x="4058325" y="3587779"/>
            <a:ext cx="957057" cy="369332"/>
          </a:xfrm>
          <a:prstGeom prst="rect">
            <a:avLst/>
          </a:prstGeom>
          <a:noFill/>
        </p:spPr>
        <p:txBody>
          <a:bodyPr wrap="none" rtlCol="0">
            <a:spAutoFit/>
          </a:bodyPr>
          <a:lstStyle/>
          <a:p>
            <a:r>
              <a:rPr lang="en-US" dirty="0"/>
              <a:t>25 June</a:t>
            </a:r>
          </a:p>
        </p:txBody>
      </p:sp>
      <p:sp>
        <p:nvSpPr>
          <p:cNvPr id="40" name="TextBox 39">
            <a:extLst>
              <a:ext uri="{FF2B5EF4-FFF2-40B4-BE49-F238E27FC236}">
                <a16:creationId xmlns:a16="http://schemas.microsoft.com/office/drawing/2014/main" id="{7EE910D7-E26A-431D-B493-004A758DB607}"/>
              </a:ext>
            </a:extLst>
          </p:cNvPr>
          <p:cNvSpPr txBox="1"/>
          <p:nvPr/>
        </p:nvSpPr>
        <p:spPr>
          <a:xfrm>
            <a:off x="6635964" y="4294314"/>
            <a:ext cx="957057" cy="369332"/>
          </a:xfrm>
          <a:prstGeom prst="rect">
            <a:avLst/>
          </a:prstGeom>
          <a:noFill/>
        </p:spPr>
        <p:txBody>
          <a:bodyPr wrap="none" rtlCol="0">
            <a:spAutoFit/>
          </a:bodyPr>
          <a:lstStyle/>
          <a:p>
            <a:r>
              <a:rPr lang="en-US" dirty="0"/>
              <a:t>29 June</a:t>
            </a:r>
          </a:p>
        </p:txBody>
      </p:sp>
      <p:sp>
        <p:nvSpPr>
          <p:cNvPr id="42" name="TextBox 41">
            <a:extLst>
              <a:ext uri="{FF2B5EF4-FFF2-40B4-BE49-F238E27FC236}">
                <a16:creationId xmlns:a16="http://schemas.microsoft.com/office/drawing/2014/main" id="{6ECDB09E-E6A1-499D-9CE6-21458D805A98}"/>
              </a:ext>
            </a:extLst>
          </p:cNvPr>
          <p:cNvSpPr txBox="1"/>
          <p:nvPr/>
        </p:nvSpPr>
        <p:spPr>
          <a:xfrm>
            <a:off x="9229276" y="3593933"/>
            <a:ext cx="758477" cy="369332"/>
          </a:xfrm>
          <a:prstGeom prst="rect">
            <a:avLst/>
          </a:prstGeom>
          <a:noFill/>
        </p:spPr>
        <p:txBody>
          <a:bodyPr wrap="none" rtlCol="0">
            <a:spAutoFit/>
          </a:bodyPr>
          <a:lstStyle/>
          <a:p>
            <a:r>
              <a:rPr lang="en-US" dirty="0"/>
              <a:t>1 July</a:t>
            </a:r>
          </a:p>
        </p:txBody>
      </p:sp>
      <p:sp>
        <p:nvSpPr>
          <p:cNvPr id="43" name="TextBox 42">
            <a:extLst>
              <a:ext uri="{FF2B5EF4-FFF2-40B4-BE49-F238E27FC236}">
                <a16:creationId xmlns:a16="http://schemas.microsoft.com/office/drawing/2014/main" id="{24D7A17A-69A7-46E3-85B7-5CCDCD2BCD5F}"/>
              </a:ext>
            </a:extLst>
          </p:cNvPr>
          <p:cNvSpPr txBox="1"/>
          <p:nvPr/>
        </p:nvSpPr>
        <p:spPr>
          <a:xfrm>
            <a:off x="309591" y="1774393"/>
            <a:ext cx="3310105" cy="1569660"/>
          </a:xfrm>
          <a:prstGeom prst="rect">
            <a:avLst/>
          </a:prstGeom>
          <a:noFill/>
        </p:spPr>
        <p:txBody>
          <a:bodyPr wrap="square" rtlCol="0">
            <a:spAutoFit/>
          </a:bodyPr>
          <a:lstStyle/>
          <a:p>
            <a:r>
              <a:rPr lang="en-US" sz="1200" b="1" dirty="0" err="1"/>
              <a:t>satellite_unet</a:t>
            </a:r>
            <a:r>
              <a:rPr lang="en-US" sz="1200" b="1" dirty="0"/>
              <a:t> model: spacenet6_keras_3, 4</a:t>
            </a:r>
          </a:p>
          <a:p>
            <a:pPr marL="171450" indent="-171450">
              <a:buFont typeface="Arial" panose="020B0604020202020204" pitchFamily="34" charset="0"/>
              <a:buChar char="•"/>
            </a:pPr>
            <a:r>
              <a:rPr lang="en-US" sz="1200" dirty="0"/>
              <a:t>Experimentation with the other image types, particularly the ones with 4 channels, and SAR that is float32</a:t>
            </a:r>
          </a:p>
          <a:p>
            <a:pPr marL="171450" indent="-171450">
              <a:buFont typeface="Arial" panose="020B0604020202020204" pitchFamily="34" charset="0"/>
              <a:buChar char="•"/>
            </a:pPr>
            <a:r>
              <a:rPr lang="en-US" sz="1200" dirty="0"/>
              <a:t>Finally loaded in all the data and made it well formed </a:t>
            </a:r>
          </a:p>
          <a:p>
            <a:endParaRPr lang="en-US" sz="1200" dirty="0" err="1"/>
          </a:p>
        </p:txBody>
      </p:sp>
      <p:sp>
        <p:nvSpPr>
          <p:cNvPr id="51" name="TextBox 50">
            <a:extLst>
              <a:ext uri="{FF2B5EF4-FFF2-40B4-BE49-F238E27FC236}">
                <a16:creationId xmlns:a16="http://schemas.microsoft.com/office/drawing/2014/main" id="{6053704C-5831-41BB-B83B-6739640A3755}"/>
              </a:ext>
            </a:extLst>
          </p:cNvPr>
          <p:cNvSpPr txBox="1"/>
          <p:nvPr/>
        </p:nvSpPr>
        <p:spPr>
          <a:xfrm>
            <a:off x="7990235" y="4737176"/>
            <a:ext cx="3310105" cy="1015663"/>
          </a:xfrm>
          <a:prstGeom prst="rect">
            <a:avLst/>
          </a:prstGeom>
          <a:noFill/>
        </p:spPr>
        <p:txBody>
          <a:bodyPr wrap="square" rtlCol="0">
            <a:spAutoFit/>
          </a:bodyPr>
          <a:lstStyle/>
          <a:p>
            <a:r>
              <a:rPr lang="en-US" sz="1200" b="1" dirty="0"/>
              <a:t>Transfer learning: spacenet6_keras_7</a:t>
            </a:r>
            <a:endParaRPr lang="en-US" sz="1200" dirty="0"/>
          </a:p>
          <a:p>
            <a:pPr marL="171450" indent="-171450">
              <a:buFont typeface="Arial" panose="020B0604020202020204" pitchFamily="34" charset="0"/>
              <a:buChar char="•"/>
            </a:pPr>
            <a:r>
              <a:rPr lang="en-US" sz="1200" dirty="0"/>
              <a:t>Attempted to do basic transfer learning (pretrained model) for SAR data, but failed due to the model used, and the 4 channel issue</a:t>
            </a:r>
          </a:p>
        </p:txBody>
      </p:sp>
      <p:sp>
        <p:nvSpPr>
          <p:cNvPr id="53" name="TextBox 52">
            <a:extLst>
              <a:ext uri="{FF2B5EF4-FFF2-40B4-BE49-F238E27FC236}">
                <a16:creationId xmlns:a16="http://schemas.microsoft.com/office/drawing/2014/main" id="{975A8C01-88D3-42D0-9723-C57B8F3EE631}"/>
              </a:ext>
            </a:extLst>
          </p:cNvPr>
          <p:cNvSpPr txBox="1"/>
          <p:nvPr/>
        </p:nvSpPr>
        <p:spPr>
          <a:xfrm>
            <a:off x="2902905" y="4737176"/>
            <a:ext cx="3310105" cy="1015663"/>
          </a:xfrm>
          <a:prstGeom prst="rect">
            <a:avLst/>
          </a:prstGeom>
          <a:noFill/>
        </p:spPr>
        <p:txBody>
          <a:bodyPr wrap="square" rtlCol="0">
            <a:spAutoFit/>
          </a:bodyPr>
          <a:lstStyle/>
          <a:p>
            <a:r>
              <a:rPr lang="en-US" sz="1200" b="1" dirty="0"/>
              <a:t>Data augmentation: spacenet6_keras_5</a:t>
            </a:r>
          </a:p>
          <a:p>
            <a:pPr marL="171450" indent="-171450">
              <a:buFont typeface="Arial" panose="020B0604020202020204" pitchFamily="34" charset="0"/>
              <a:buChar char="•"/>
            </a:pPr>
            <a:r>
              <a:rPr lang="en-US" sz="1200" dirty="0"/>
              <a:t>Following ideas from earlier, applying transformations to the data I have and hopefully it works better for my model</a:t>
            </a:r>
          </a:p>
          <a:p>
            <a:pPr marL="171450" indent="-171450">
              <a:buFont typeface="Arial" panose="020B0604020202020204" pitchFamily="34" charset="0"/>
              <a:buChar char="•"/>
            </a:pPr>
            <a:r>
              <a:rPr lang="en-US" sz="1200" dirty="0"/>
              <a:t>It failed though</a:t>
            </a:r>
          </a:p>
        </p:txBody>
      </p:sp>
      <p:sp>
        <p:nvSpPr>
          <p:cNvPr id="55" name="TextBox 54">
            <a:extLst>
              <a:ext uri="{FF2B5EF4-FFF2-40B4-BE49-F238E27FC236}">
                <a16:creationId xmlns:a16="http://schemas.microsoft.com/office/drawing/2014/main" id="{AD7F5592-09C0-487E-8C37-1F5D4049A491}"/>
              </a:ext>
            </a:extLst>
          </p:cNvPr>
          <p:cNvSpPr txBox="1"/>
          <p:nvPr/>
        </p:nvSpPr>
        <p:spPr>
          <a:xfrm>
            <a:off x="5443522" y="1771039"/>
            <a:ext cx="3310105" cy="1384995"/>
          </a:xfrm>
          <a:prstGeom prst="rect">
            <a:avLst/>
          </a:prstGeom>
          <a:noFill/>
        </p:spPr>
        <p:txBody>
          <a:bodyPr wrap="square" rtlCol="0">
            <a:spAutoFit/>
          </a:bodyPr>
          <a:lstStyle/>
          <a:p>
            <a:r>
              <a:rPr lang="en-US" sz="1200" b="1" dirty="0"/>
              <a:t>Attempt to smooth data: spacenet6_keras_6</a:t>
            </a:r>
          </a:p>
          <a:p>
            <a:pPr marL="171450" indent="-171450">
              <a:buFont typeface="Arial" panose="020B0604020202020204" pitchFamily="34" charset="0"/>
              <a:buChar char="•"/>
            </a:pPr>
            <a:r>
              <a:rPr lang="en-US" sz="1200" dirty="0"/>
              <a:t>Read several papers about smoothing the speckle data in SAR. Thought it would help, gave it a shot</a:t>
            </a:r>
          </a:p>
          <a:p>
            <a:pPr marL="171450" indent="-171450">
              <a:buFont typeface="Arial" panose="020B0604020202020204" pitchFamily="34" charset="0"/>
              <a:buChar char="•"/>
            </a:pPr>
            <a:r>
              <a:rPr lang="en-US" sz="1200" dirty="0"/>
              <a:t>Didn’t manage to do any meaningful augmentation to SAR data</a:t>
            </a:r>
          </a:p>
        </p:txBody>
      </p:sp>
    </p:spTree>
    <p:extLst>
      <p:ext uri="{BB962C8B-B14F-4D97-AF65-F5344CB8AC3E}">
        <p14:creationId xmlns:p14="http://schemas.microsoft.com/office/powerpoint/2010/main" val="2161618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B4DD1-32AF-4F24-891B-439D7070C2DB}"/>
              </a:ext>
            </a:extLst>
          </p:cNvPr>
          <p:cNvSpPr>
            <a:spLocks noGrp="1"/>
          </p:cNvSpPr>
          <p:nvPr>
            <p:ph type="title"/>
          </p:nvPr>
        </p:nvSpPr>
        <p:spPr/>
        <p:txBody>
          <a:bodyPr/>
          <a:lstStyle/>
          <a:p>
            <a:r>
              <a:rPr lang="en-US" dirty="0"/>
              <a:t>Overview of Journey</a:t>
            </a:r>
          </a:p>
        </p:txBody>
      </p:sp>
      <p:grpSp>
        <p:nvGrpSpPr>
          <p:cNvPr id="35" name="Group 34">
            <a:extLst>
              <a:ext uri="{FF2B5EF4-FFF2-40B4-BE49-F238E27FC236}">
                <a16:creationId xmlns:a16="http://schemas.microsoft.com/office/drawing/2014/main" id="{E1E59032-499A-4B99-9F85-C63ED58F3699}"/>
              </a:ext>
            </a:extLst>
          </p:cNvPr>
          <p:cNvGrpSpPr/>
          <p:nvPr/>
        </p:nvGrpSpPr>
        <p:grpSpPr>
          <a:xfrm>
            <a:off x="1907774" y="3580500"/>
            <a:ext cx="10284226" cy="1069227"/>
            <a:chOff x="1907774" y="3378367"/>
            <a:chExt cx="10284226" cy="1069227"/>
          </a:xfrm>
        </p:grpSpPr>
        <p:sp>
          <p:nvSpPr>
            <p:cNvPr id="10" name="Rectangle 9">
              <a:extLst>
                <a:ext uri="{FF2B5EF4-FFF2-40B4-BE49-F238E27FC236}">
                  <a16:creationId xmlns:a16="http://schemas.microsoft.com/office/drawing/2014/main" id="{387D14A3-5380-42AC-BE69-95466761CC44}"/>
                </a:ext>
              </a:extLst>
            </p:cNvPr>
            <p:cNvSpPr/>
            <p:nvPr/>
          </p:nvSpPr>
          <p:spPr>
            <a:xfrm>
              <a:off x="2011245" y="3812326"/>
              <a:ext cx="2546713" cy="20130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F87E6F3-4A93-4A79-B6DE-4F7F391DC7F0}"/>
                </a:ext>
              </a:extLst>
            </p:cNvPr>
            <p:cNvSpPr/>
            <p:nvPr/>
          </p:nvSpPr>
          <p:spPr>
            <a:xfrm>
              <a:off x="4557958" y="3812326"/>
              <a:ext cx="2546712" cy="2013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8E9E01E-EA15-4D1C-9B6D-D250D005FD29}"/>
                </a:ext>
              </a:extLst>
            </p:cNvPr>
            <p:cNvSpPr/>
            <p:nvPr/>
          </p:nvSpPr>
          <p:spPr>
            <a:xfrm>
              <a:off x="7098575" y="3812326"/>
              <a:ext cx="2546713" cy="20130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15DFF75-5234-48B0-8E7E-2DAF8961A3D2}"/>
                </a:ext>
              </a:extLst>
            </p:cNvPr>
            <p:cNvSpPr/>
            <p:nvPr/>
          </p:nvSpPr>
          <p:spPr>
            <a:xfrm>
              <a:off x="9645288" y="3812326"/>
              <a:ext cx="2546712" cy="2013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00FCFDC-A847-4513-AB69-B6DD79CB5D4A}"/>
                </a:ext>
              </a:extLst>
            </p:cNvPr>
            <p:cNvGrpSpPr/>
            <p:nvPr/>
          </p:nvGrpSpPr>
          <p:grpSpPr>
            <a:xfrm>
              <a:off x="1907774" y="3378367"/>
              <a:ext cx="206942" cy="635268"/>
              <a:chOff x="541422" y="3051208"/>
              <a:chExt cx="206942" cy="635268"/>
            </a:xfrm>
          </p:grpSpPr>
          <p:cxnSp>
            <p:nvCxnSpPr>
              <p:cNvPr id="22" name="Straight Connector 21">
                <a:extLst>
                  <a:ext uri="{FF2B5EF4-FFF2-40B4-BE49-F238E27FC236}">
                    <a16:creationId xmlns:a16="http://schemas.microsoft.com/office/drawing/2014/main" id="{F0095BA5-0166-44E2-B0C4-9FE75A948622}"/>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A3CD596C-796E-4DF4-8707-6C3289EF2437}"/>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FF4A99C5-DDEA-462B-8274-E51A1297C078}"/>
                </a:ext>
              </a:extLst>
            </p:cNvPr>
            <p:cNvGrpSpPr/>
            <p:nvPr/>
          </p:nvGrpSpPr>
          <p:grpSpPr>
            <a:xfrm rot="10800000">
              <a:off x="4456575" y="3812326"/>
              <a:ext cx="206942" cy="635268"/>
              <a:chOff x="541422" y="3051208"/>
              <a:chExt cx="206942" cy="635268"/>
            </a:xfrm>
          </p:grpSpPr>
          <p:cxnSp>
            <p:nvCxnSpPr>
              <p:cNvPr id="27" name="Straight Connector 26">
                <a:extLst>
                  <a:ext uri="{FF2B5EF4-FFF2-40B4-BE49-F238E27FC236}">
                    <a16:creationId xmlns:a16="http://schemas.microsoft.com/office/drawing/2014/main" id="{BCDBEFBC-793C-4BC8-AADE-4B8FA88E0A96}"/>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E149AB4A-286B-427F-907E-F889A253A6A0}"/>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C43BBAEC-14E4-4AD7-8DE0-392969EBD818}"/>
                </a:ext>
              </a:extLst>
            </p:cNvPr>
            <p:cNvGrpSpPr/>
            <p:nvPr/>
          </p:nvGrpSpPr>
          <p:grpSpPr>
            <a:xfrm>
              <a:off x="6995104" y="3378367"/>
              <a:ext cx="206942" cy="635268"/>
              <a:chOff x="541422" y="3051208"/>
              <a:chExt cx="206942" cy="635268"/>
            </a:xfrm>
          </p:grpSpPr>
          <p:cxnSp>
            <p:nvCxnSpPr>
              <p:cNvPr id="30" name="Straight Connector 29">
                <a:extLst>
                  <a:ext uri="{FF2B5EF4-FFF2-40B4-BE49-F238E27FC236}">
                    <a16:creationId xmlns:a16="http://schemas.microsoft.com/office/drawing/2014/main" id="{2F7B5AE0-4315-428D-AA32-EC9F25391188}"/>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F91DAA6A-FB73-47E9-BD51-8C05BC0EC4DB}"/>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DBE65837-CACE-4AB6-8D8B-F3042C394627}"/>
                </a:ext>
              </a:extLst>
            </p:cNvPr>
            <p:cNvGrpSpPr/>
            <p:nvPr/>
          </p:nvGrpSpPr>
          <p:grpSpPr>
            <a:xfrm rot="10800000">
              <a:off x="9543905" y="3812326"/>
              <a:ext cx="206942" cy="635268"/>
              <a:chOff x="541422" y="3051208"/>
              <a:chExt cx="206942" cy="635268"/>
            </a:xfrm>
          </p:grpSpPr>
          <p:cxnSp>
            <p:nvCxnSpPr>
              <p:cNvPr id="33" name="Straight Connector 32">
                <a:extLst>
                  <a:ext uri="{FF2B5EF4-FFF2-40B4-BE49-F238E27FC236}">
                    <a16:creationId xmlns:a16="http://schemas.microsoft.com/office/drawing/2014/main" id="{04E94044-90C3-4B67-BA07-4F845FAF0164}"/>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6BEA3614-1DB9-453D-BCB0-D24F4D947D2A}"/>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6" name="TextBox 35">
            <a:extLst>
              <a:ext uri="{FF2B5EF4-FFF2-40B4-BE49-F238E27FC236}">
                <a16:creationId xmlns:a16="http://schemas.microsoft.com/office/drawing/2014/main" id="{FF884968-9BD7-4440-8F14-14314BFFBEF7}"/>
              </a:ext>
            </a:extLst>
          </p:cNvPr>
          <p:cNvSpPr txBox="1"/>
          <p:nvPr/>
        </p:nvSpPr>
        <p:spPr>
          <a:xfrm>
            <a:off x="1548633" y="4291806"/>
            <a:ext cx="758477" cy="369332"/>
          </a:xfrm>
          <a:prstGeom prst="rect">
            <a:avLst/>
          </a:prstGeom>
          <a:noFill/>
        </p:spPr>
        <p:txBody>
          <a:bodyPr wrap="none" rtlCol="0">
            <a:spAutoFit/>
          </a:bodyPr>
          <a:lstStyle/>
          <a:p>
            <a:r>
              <a:rPr lang="en-US" dirty="0"/>
              <a:t>2 July</a:t>
            </a:r>
          </a:p>
        </p:txBody>
      </p:sp>
      <p:sp>
        <p:nvSpPr>
          <p:cNvPr id="38" name="TextBox 37">
            <a:extLst>
              <a:ext uri="{FF2B5EF4-FFF2-40B4-BE49-F238E27FC236}">
                <a16:creationId xmlns:a16="http://schemas.microsoft.com/office/drawing/2014/main" id="{586F696D-67DB-4F66-97C6-814D37944EB7}"/>
              </a:ext>
            </a:extLst>
          </p:cNvPr>
          <p:cNvSpPr txBox="1"/>
          <p:nvPr/>
        </p:nvSpPr>
        <p:spPr>
          <a:xfrm>
            <a:off x="4058325" y="3587779"/>
            <a:ext cx="758477" cy="369332"/>
          </a:xfrm>
          <a:prstGeom prst="rect">
            <a:avLst/>
          </a:prstGeom>
          <a:noFill/>
        </p:spPr>
        <p:txBody>
          <a:bodyPr wrap="none" rtlCol="0">
            <a:spAutoFit/>
          </a:bodyPr>
          <a:lstStyle/>
          <a:p>
            <a:r>
              <a:rPr lang="en-US" dirty="0"/>
              <a:t>3 July</a:t>
            </a:r>
          </a:p>
        </p:txBody>
      </p:sp>
      <p:sp>
        <p:nvSpPr>
          <p:cNvPr id="40" name="TextBox 39">
            <a:extLst>
              <a:ext uri="{FF2B5EF4-FFF2-40B4-BE49-F238E27FC236}">
                <a16:creationId xmlns:a16="http://schemas.microsoft.com/office/drawing/2014/main" id="{7EE910D7-E26A-431D-B493-004A758DB607}"/>
              </a:ext>
            </a:extLst>
          </p:cNvPr>
          <p:cNvSpPr txBox="1"/>
          <p:nvPr/>
        </p:nvSpPr>
        <p:spPr>
          <a:xfrm>
            <a:off x="6635964" y="4294314"/>
            <a:ext cx="758477" cy="369332"/>
          </a:xfrm>
          <a:prstGeom prst="rect">
            <a:avLst/>
          </a:prstGeom>
          <a:noFill/>
        </p:spPr>
        <p:txBody>
          <a:bodyPr wrap="none" rtlCol="0">
            <a:spAutoFit/>
          </a:bodyPr>
          <a:lstStyle/>
          <a:p>
            <a:r>
              <a:rPr lang="en-US" dirty="0"/>
              <a:t>6 July</a:t>
            </a:r>
          </a:p>
        </p:txBody>
      </p:sp>
      <p:sp>
        <p:nvSpPr>
          <p:cNvPr id="42" name="TextBox 41">
            <a:extLst>
              <a:ext uri="{FF2B5EF4-FFF2-40B4-BE49-F238E27FC236}">
                <a16:creationId xmlns:a16="http://schemas.microsoft.com/office/drawing/2014/main" id="{6ECDB09E-E6A1-499D-9CE6-21458D805A98}"/>
              </a:ext>
            </a:extLst>
          </p:cNvPr>
          <p:cNvSpPr txBox="1"/>
          <p:nvPr/>
        </p:nvSpPr>
        <p:spPr>
          <a:xfrm>
            <a:off x="9229276" y="3593933"/>
            <a:ext cx="758477" cy="369332"/>
          </a:xfrm>
          <a:prstGeom prst="rect">
            <a:avLst/>
          </a:prstGeom>
          <a:noFill/>
        </p:spPr>
        <p:txBody>
          <a:bodyPr wrap="none" rtlCol="0">
            <a:spAutoFit/>
          </a:bodyPr>
          <a:lstStyle/>
          <a:p>
            <a:r>
              <a:rPr lang="en-US" dirty="0"/>
              <a:t>8 July</a:t>
            </a:r>
          </a:p>
        </p:txBody>
      </p:sp>
      <p:sp>
        <p:nvSpPr>
          <p:cNvPr id="43" name="TextBox 42">
            <a:extLst>
              <a:ext uri="{FF2B5EF4-FFF2-40B4-BE49-F238E27FC236}">
                <a16:creationId xmlns:a16="http://schemas.microsoft.com/office/drawing/2014/main" id="{24D7A17A-69A7-46E3-85B7-5CCDCD2BCD5F}"/>
              </a:ext>
            </a:extLst>
          </p:cNvPr>
          <p:cNvSpPr txBox="1"/>
          <p:nvPr/>
        </p:nvSpPr>
        <p:spPr>
          <a:xfrm>
            <a:off x="309591" y="1774393"/>
            <a:ext cx="3310105" cy="1754326"/>
          </a:xfrm>
          <a:prstGeom prst="rect">
            <a:avLst/>
          </a:prstGeom>
          <a:noFill/>
        </p:spPr>
        <p:txBody>
          <a:bodyPr wrap="square" rtlCol="0">
            <a:spAutoFit/>
          </a:bodyPr>
          <a:lstStyle/>
          <a:p>
            <a:r>
              <a:rPr lang="en-US" sz="1200" b="1" dirty="0" err="1"/>
              <a:t>segmentation_models</a:t>
            </a:r>
            <a:r>
              <a:rPr lang="en-US" sz="1200" b="1" dirty="0"/>
              <a:t>: spacenet6_keras_8</a:t>
            </a:r>
            <a:endParaRPr lang="en-US" sz="1200" dirty="0"/>
          </a:p>
          <a:p>
            <a:pPr marL="171450" indent="-171450">
              <a:buFont typeface="Arial" panose="020B0604020202020204" pitchFamily="34" charset="0"/>
              <a:buChar char="•"/>
            </a:pPr>
            <a:r>
              <a:rPr lang="en-US" sz="1200" dirty="0"/>
              <a:t>Unhappy with </a:t>
            </a:r>
            <a:r>
              <a:rPr lang="en-US" sz="1200" dirty="0" err="1"/>
              <a:t>satellite_unet</a:t>
            </a:r>
            <a:r>
              <a:rPr lang="en-US" sz="1200" dirty="0"/>
              <a:t> performance, plus not able to do transfer learning</a:t>
            </a:r>
          </a:p>
          <a:p>
            <a:pPr marL="171450" indent="-171450">
              <a:buFont typeface="Arial" panose="020B0604020202020204" pitchFamily="34" charset="0"/>
              <a:buChar char="•"/>
            </a:pPr>
            <a:r>
              <a:rPr lang="en-US" sz="1200" dirty="0"/>
              <a:t>Managed to dig out another pre-built module that allows for more flexibility in model backbone, plus transfer learning.</a:t>
            </a:r>
          </a:p>
          <a:p>
            <a:pPr marL="171450" indent="-171450">
              <a:buFont typeface="Arial" panose="020B0604020202020204" pitchFamily="34" charset="0"/>
              <a:buChar char="•"/>
            </a:pPr>
            <a:r>
              <a:rPr lang="en-US" sz="1200" dirty="0"/>
              <a:t>Did a lot of experimentation</a:t>
            </a:r>
          </a:p>
          <a:p>
            <a:endParaRPr lang="en-US" sz="1200" dirty="0" err="1"/>
          </a:p>
        </p:txBody>
      </p:sp>
      <p:sp>
        <p:nvSpPr>
          <p:cNvPr id="51" name="TextBox 50">
            <a:extLst>
              <a:ext uri="{FF2B5EF4-FFF2-40B4-BE49-F238E27FC236}">
                <a16:creationId xmlns:a16="http://schemas.microsoft.com/office/drawing/2014/main" id="{6053704C-5831-41BB-B83B-6739640A3755}"/>
              </a:ext>
            </a:extLst>
          </p:cNvPr>
          <p:cNvSpPr txBox="1"/>
          <p:nvPr/>
        </p:nvSpPr>
        <p:spPr>
          <a:xfrm>
            <a:off x="7990235" y="4737176"/>
            <a:ext cx="3310105" cy="1938992"/>
          </a:xfrm>
          <a:prstGeom prst="rect">
            <a:avLst/>
          </a:prstGeom>
          <a:noFill/>
        </p:spPr>
        <p:txBody>
          <a:bodyPr wrap="square" rtlCol="0">
            <a:spAutoFit/>
          </a:bodyPr>
          <a:lstStyle/>
          <a:p>
            <a:r>
              <a:rPr lang="en-US" sz="1200" b="1" dirty="0"/>
              <a:t>Fixing low hanging fruits: spacenet6_keras_10</a:t>
            </a:r>
          </a:p>
          <a:p>
            <a:pPr marL="171450" indent="-171450">
              <a:buFont typeface="Arial" panose="020B0604020202020204" pitchFamily="34" charset="0"/>
              <a:buChar char="•"/>
            </a:pPr>
            <a:r>
              <a:rPr lang="en-US" sz="1200" dirty="0"/>
              <a:t>Sad about failure and trying to fix some easier things like</a:t>
            </a:r>
          </a:p>
          <a:p>
            <a:pPr marL="171450" indent="-171450">
              <a:buFont typeface="Arial" panose="020B0604020202020204" pitchFamily="34" charset="0"/>
              <a:buChar char="•"/>
            </a:pPr>
            <a:r>
              <a:rPr lang="en-US" sz="1200" dirty="0"/>
              <a:t>Creating geo polygons for predicted buildings (</a:t>
            </a:r>
            <a:r>
              <a:rPr lang="en-US" sz="1200" dirty="0" err="1"/>
              <a:t>skimage</a:t>
            </a:r>
            <a:r>
              <a:rPr lang="en-US" sz="1200" dirty="0"/>
              <a:t>)</a:t>
            </a:r>
          </a:p>
          <a:p>
            <a:pPr marL="171450" indent="-171450">
              <a:buFont typeface="Arial" panose="020B0604020202020204" pitchFamily="34" charset="0"/>
              <a:buChar char="•"/>
            </a:pPr>
            <a:r>
              <a:rPr lang="en-US" sz="1200" dirty="0"/>
              <a:t>SAR rotation flags</a:t>
            </a:r>
          </a:p>
          <a:p>
            <a:pPr marL="171450" indent="-171450">
              <a:buFont typeface="Arial" panose="020B0604020202020204" pitchFamily="34" charset="0"/>
              <a:buChar char="•"/>
            </a:pPr>
            <a:r>
              <a:rPr lang="en-US" sz="1200" dirty="0"/>
              <a:t>Rework evaluation metrics (</a:t>
            </a:r>
            <a:r>
              <a:rPr lang="en-US" sz="1200" dirty="0" err="1"/>
              <a:t>solaris</a:t>
            </a:r>
            <a:r>
              <a:rPr lang="en-US" sz="1200" dirty="0"/>
              <a:t>)</a:t>
            </a:r>
          </a:p>
          <a:p>
            <a:pPr marL="171450" indent="-171450">
              <a:buFont typeface="Arial" panose="020B0604020202020204" pitchFamily="34" charset="0"/>
              <a:buChar char="•"/>
            </a:pPr>
            <a:r>
              <a:rPr lang="en-US" sz="1200" dirty="0"/>
              <a:t>Reset the prepared data  + pipeline</a:t>
            </a:r>
          </a:p>
          <a:p>
            <a:endParaRPr lang="en-US" sz="1200" dirty="0"/>
          </a:p>
        </p:txBody>
      </p:sp>
      <p:sp>
        <p:nvSpPr>
          <p:cNvPr id="53" name="TextBox 52">
            <a:extLst>
              <a:ext uri="{FF2B5EF4-FFF2-40B4-BE49-F238E27FC236}">
                <a16:creationId xmlns:a16="http://schemas.microsoft.com/office/drawing/2014/main" id="{975A8C01-88D3-42D0-9723-C57B8F3EE631}"/>
              </a:ext>
            </a:extLst>
          </p:cNvPr>
          <p:cNvSpPr txBox="1"/>
          <p:nvPr/>
        </p:nvSpPr>
        <p:spPr>
          <a:xfrm>
            <a:off x="2902905" y="4737176"/>
            <a:ext cx="3310105" cy="830997"/>
          </a:xfrm>
          <a:prstGeom prst="rect">
            <a:avLst/>
          </a:prstGeom>
          <a:noFill/>
        </p:spPr>
        <p:txBody>
          <a:bodyPr wrap="square" rtlCol="0">
            <a:spAutoFit/>
          </a:bodyPr>
          <a:lstStyle/>
          <a:p>
            <a:r>
              <a:rPr lang="en-US" sz="1200" b="1" dirty="0"/>
              <a:t>Experimentation: spacenet6_keras_9</a:t>
            </a:r>
          </a:p>
          <a:p>
            <a:pPr marL="171450" indent="-171450">
              <a:buFont typeface="Arial" panose="020B0604020202020204" pitchFamily="34" charset="0"/>
              <a:buChar char="•"/>
            </a:pPr>
            <a:r>
              <a:rPr lang="en-US" sz="1200" dirty="0"/>
              <a:t>Ran a lot of tests with various backbones, loss functions, metrics </a:t>
            </a:r>
            <a:r>
              <a:rPr lang="en-US" sz="1200" dirty="0" err="1"/>
              <a:t>etc</a:t>
            </a:r>
            <a:r>
              <a:rPr lang="en-US" sz="1200" dirty="0"/>
              <a:t> to find the best models</a:t>
            </a:r>
          </a:p>
        </p:txBody>
      </p:sp>
      <p:sp>
        <p:nvSpPr>
          <p:cNvPr id="55" name="TextBox 54">
            <a:extLst>
              <a:ext uri="{FF2B5EF4-FFF2-40B4-BE49-F238E27FC236}">
                <a16:creationId xmlns:a16="http://schemas.microsoft.com/office/drawing/2014/main" id="{AD7F5592-09C0-487E-8C37-1F5D4049A491}"/>
              </a:ext>
            </a:extLst>
          </p:cNvPr>
          <p:cNvSpPr txBox="1"/>
          <p:nvPr/>
        </p:nvSpPr>
        <p:spPr>
          <a:xfrm>
            <a:off x="5443522" y="1771039"/>
            <a:ext cx="3310105" cy="1200329"/>
          </a:xfrm>
          <a:prstGeom prst="rect">
            <a:avLst/>
          </a:prstGeom>
          <a:noFill/>
        </p:spPr>
        <p:txBody>
          <a:bodyPr wrap="square" rtlCol="0">
            <a:spAutoFit/>
          </a:bodyPr>
          <a:lstStyle/>
          <a:p>
            <a:r>
              <a:rPr lang="en-US" sz="1200" b="1" dirty="0"/>
              <a:t>Transfer learning: spacenet6_keras_9</a:t>
            </a:r>
          </a:p>
          <a:p>
            <a:pPr marL="171450" indent="-171450">
              <a:buFont typeface="Arial" panose="020B0604020202020204" pitchFamily="34" charset="0"/>
              <a:buChar char="•"/>
            </a:pPr>
            <a:r>
              <a:rPr lang="en-US" sz="1200" dirty="0"/>
              <a:t>Attempts to try and apply transfer learning from PSRGBNIR to SAR. Have not been very successful yet, probably doing it wrong</a:t>
            </a:r>
          </a:p>
          <a:p>
            <a:endParaRPr lang="en-US" sz="1200" dirty="0"/>
          </a:p>
        </p:txBody>
      </p:sp>
    </p:spTree>
    <p:extLst>
      <p:ext uri="{BB962C8B-B14F-4D97-AF65-F5344CB8AC3E}">
        <p14:creationId xmlns:p14="http://schemas.microsoft.com/office/powerpoint/2010/main" val="2664018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B4DD1-32AF-4F24-891B-439D7070C2DB}"/>
              </a:ext>
            </a:extLst>
          </p:cNvPr>
          <p:cNvSpPr>
            <a:spLocks noGrp="1"/>
          </p:cNvSpPr>
          <p:nvPr>
            <p:ph type="title"/>
          </p:nvPr>
        </p:nvSpPr>
        <p:spPr/>
        <p:txBody>
          <a:bodyPr/>
          <a:lstStyle/>
          <a:p>
            <a:r>
              <a:rPr lang="en-US" dirty="0"/>
              <a:t>Overview of Journey</a:t>
            </a:r>
          </a:p>
        </p:txBody>
      </p:sp>
      <p:grpSp>
        <p:nvGrpSpPr>
          <p:cNvPr id="35" name="Group 34">
            <a:extLst>
              <a:ext uri="{FF2B5EF4-FFF2-40B4-BE49-F238E27FC236}">
                <a16:creationId xmlns:a16="http://schemas.microsoft.com/office/drawing/2014/main" id="{E1E59032-499A-4B99-9F85-C63ED58F3699}"/>
              </a:ext>
            </a:extLst>
          </p:cNvPr>
          <p:cNvGrpSpPr/>
          <p:nvPr/>
        </p:nvGrpSpPr>
        <p:grpSpPr>
          <a:xfrm>
            <a:off x="1907774" y="3580500"/>
            <a:ext cx="10284226" cy="1069227"/>
            <a:chOff x="1907774" y="3378367"/>
            <a:chExt cx="10284226" cy="1069227"/>
          </a:xfrm>
        </p:grpSpPr>
        <p:sp>
          <p:nvSpPr>
            <p:cNvPr id="10" name="Rectangle 9">
              <a:extLst>
                <a:ext uri="{FF2B5EF4-FFF2-40B4-BE49-F238E27FC236}">
                  <a16:creationId xmlns:a16="http://schemas.microsoft.com/office/drawing/2014/main" id="{387D14A3-5380-42AC-BE69-95466761CC44}"/>
                </a:ext>
              </a:extLst>
            </p:cNvPr>
            <p:cNvSpPr/>
            <p:nvPr/>
          </p:nvSpPr>
          <p:spPr>
            <a:xfrm>
              <a:off x="2011245" y="3812326"/>
              <a:ext cx="2546713" cy="20130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F87E6F3-4A93-4A79-B6DE-4F7F391DC7F0}"/>
                </a:ext>
              </a:extLst>
            </p:cNvPr>
            <p:cNvSpPr/>
            <p:nvPr/>
          </p:nvSpPr>
          <p:spPr>
            <a:xfrm>
              <a:off x="4557958" y="3812326"/>
              <a:ext cx="2546712" cy="2013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8E9E01E-EA15-4D1C-9B6D-D250D005FD29}"/>
                </a:ext>
              </a:extLst>
            </p:cNvPr>
            <p:cNvSpPr/>
            <p:nvPr/>
          </p:nvSpPr>
          <p:spPr>
            <a:xfrm>
              <a:off x="7098575" y="3812326"/>
              <a:ext cx="2546713" cy="20130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15DFF75-5234-48B0-8E7E-2DAF8961A3D2}"/>
                </a:ext>
              </a:extLst>
            </p:cNvPr>
            <p:cNvSpPr/>
            <p:nvPr/>
          </p:nvSpPr>
          <p:spPr>
            <a:xfrm>
              <a:off x="9645288" y="3812326"/>
              <a:ext cx="2546712" cy="2013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00FCFDC-A847-4513-AB69-B6DD79CB5D4A}"/>
                </a:ext>
              </a:extLst>
            </p:cNvPr>
            <p:cNvGrpSpPr/>
            <p:nvPr/>
          </p:nvGrpSpPr>
          <p:grpSpPr>
            <a:xfrm>
              <a:off x="1907774" y="3378367"/>
              <a:ext cx="206942" cy="635268"/>
              <a:chOff x="541422" y="3051208"/>
              <a:chExt cx="206942" cy="635268"/>
            </a:xfrm>
          </p:grpSpPr>
          <p:cxnSp>
            <p:nvCxnSpPr>
              <p:cNvPr id="22" name="Straight Connector 21">
                <a:extLst>
                  <a:ext uri="{FF2B5EF4-FFF2-40B4-BE49-F238E27FC236}">
                    <a16:creationId xmlns:a16="http://schemas.microsoft.com/office/drawing/2014/main" id="{F0095BA5-0166-44E2-B0C4-9FE75A948622}"/>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A3CD596C-796E-4DF4-8707-6C3289EF2437}"/>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FF4A99C5-DDEA-462B-8274-E51A1297C078}"/>
                </a:ext>
              </a:extLst>
            </p:cNvPr>
            <p:cNvGrpSpPr/>
            <p:nvPr/>
          </p:nvGrpSpPr>
          <p:grpSpPr>
            <a:xfrm rot="10800000">
              <a:off x="4456575" y="3812326"/>
              <a:ext cx="206942" cy="635268"/>
              <a:chOff x="541422" y="3051208"/>
              <a:chExt cx="206942" cy="635268"/>
            </a:xfrm>
          </p:grpSpPr>
          <p:cxnSp>
            <p:nvCxnSpPr>
              <p:cNvPr id="27" name="Straight Connector 26">
                <a:extLst>
                  <a:ext uri="{FF2B5EF4-FFF2-40B4-BE49-F238E27FC236}">
                    <a16:creationId xmlns:a16="http://schemas.microsoft.com/office/drawing/2014/main" id="{BCDBEFBC-793C-4BC8-AADE-4B8FA88E0A96}"/>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E149AB4A-286B-427F-907E-F889A253A6A0}"/>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C43BBAEC-14E4-4AD7-8DE0-392969EBD818}"/>
                </a:ext>
              </a:extLst>
            </p:cNvPr>
            <p:cNvGrpSpPr/>
            <p:nvPr/>
          </p:nvGrpSpPr>
          <p:grpSpPr>
            <a:xfrm>
              <a:off x="6995104" y="3378367"/>
              <a:ext cx="206942" cy="635268"/>
              <a:chOff x="541422" y="3051208"/>
              <a:chExt cx="206942" cy="635268"/>
            </a:xfrm>
          </p:grpSpPr>
          <p:cxnSp>
            <p:nvCxnSpPr>
              <p:cNvPr id="30" name="Straight Connector 29">
                <a:extLst>
                  <a:ext uri="{FF2B5EF4-FFF2-40B4-BE49-F238E27FC236}">
                    <a16:creationId xmlns:a16="http://schemas.microsoft.com/office/drawing/2014/main" id="{2F7B5AE0-4315-428D-AA32-EC9F25391188}"/>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F91DAA6A-FB73-47E9-BD51-8C05BC0EC4DB}"/>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DBE65837-CACE-4AB6-8D8B-F3042C394627}"/>
                </a:ext>
              </a:extLst>
            </p:cNvPr>
            <p:cNvGrpSpPr/>
            <p:nvPr/>
          </p:nvGrpSpPr>
          <p:grpSpPr>
            <a:xfrm rot="10800000">
              <a:off x="9543905" y="3812326"/>
              <a:ext cx="206942" cy="635268"/>
              <a:chOff x="541422" y="3051208"/>
              <a:chExt cx="206942" cy="635268"/>
            </a:xfrm>
          </p:grpSpPr>
          <p:cxnSp>
            <p:nvCxnSpPr>
              <p:cNvPr id="33" name="Straight Connector 32">
                <a:extLst>
                  <a:ext uri="{FF2B5EF4-FFF2-40B4-BE49-F238E27FC236}">
                    <a16:creationId xmlns:a16="http://schemas.microsoft.com/office/drawing/2014/main" id="{04E94044-90C3-4B67-BA07-4F845FAF0164}"/>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6BEA3614-1DB9-453D-BCB0-D24F4D947D2A}"/>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6" name="TextBox 35">
            <a:extLst>
              <a:ext uri="{FF2B5EF4-FFF2-40B4-BE49-F238E27FC236}">
                <a16:creationId xmlns:a16="http://schemas.microsoft.com/office/drawing/2014/main" id="{FF884968-9BD7-4440-8F14-14314BFFBEF7}"/>
              </a:ext>
            </a:extLst>
          </p:cNvPr>
          <p:cNvSpPr txBox="1"/>
          <p:nvPr/>
        </p:nvSpPr>
        <p:spPr>
          <a:xfrm>
            <a:off x="1548633" y="4291806"/>
            <a:ext cx="758477" cy="369332"/>
          </a:xfrm>
          <a:prstGeom prst="rect">
            <a:avLst/>
          </a:prstGeom>
          <a:noFill/>
        </p:spPr>
        <p:txBody>
          <a:bodyPr wrap="none" rtlCol="0">
            <a:spAutoFit/>
          </a:bodyPr>
          <a:lstStyle/>
          <a:p>
            <a:r>
              <a:rPr lang="en-US" dirty="0"/>
              <a:t>9 July</a:t>
            </a:r>
          </a:p>
        </p:txBody>
      </p:sp>
      <p:sp>
        <p:nvSpPr>
          <p:cNvPr id="38" name="TextBox 37">
            <a:extLst>
              <a:ext uri="{FF2B5EF4-FFF2-40B4-BE49-F238E27FC236}">
                <a16:creationId xmlns:a16="http://schemas.microsoft.com/office/drawing/2014/main" id="{586F696D-67DB-4F66-97C6-814D37944EB7}"/>
              </a:ext>
            </a:extLst>
          </p:cNvPr>
          <p:cNvSpPr txBox="1"/>
          <p:nvPr/>
        </p:nvSpPr>
        <p:spPr>
          <a:xfrm>
            <a:off x="4058325" y="3587779"/>
            <a:ext cx="883512" cy="369332"/>
          </a:xfrm>
          <a:prstGeom prst="rect">
            <a:avLst/>
          </a:prstGeom>
          <a:noFill/>
        </p:spPr>
        <p:txBody>
          <a:bodyPr wrap="none" rtlCol="0">
            <a:spAutoFit/>
          </a:bodyPr>
          <a:lstStyle/>
          <a:p>
            <a:r>
              <a:rPr lang="en-US" dirty="0"/>
              <a:t>10 July</a:t>
            </a:r>
          </a:p>
        </p:txBody>
      </p:sp>
      <p:sp>
        <p:nvSpPr>
          <p:cNvPr id="40" name="TextBox 39">
            <a:extLst>
              <a:ext uri="{FF2B5EF4-FFF2-40B4-BE49-F238E27FC236}">
                <a16:creationId xmlns:a16="http://schemas.microsoft.com/office/drawing/2014/main" id="{7EE910D7-E26A-431D-B493-004A758DB607}"/>
              </a:ext>
            </a:extLst>
          </p:cNvPr>
          <p:cNvSpPr txBox="1"/>
          <p:nvPr/>
        </p:nvSpPr>
        <p:spPr>
          <a:xfrm>
            <a:off x="6635964" y="4294314"/>
            <a:ext cx="883512" cy="369332"/>
          </a:xfrm>
          <a:prstGeom prst="rect">
            <a:avLst/>
          </a:prstGeom>
          <a:noFill/>
        </p:spPr>
        <p:txBody>
          <a:bodyPr wrap="none" rtlCol="0">
            <a:spAutoFit/>
          </a:bodyPr>
          <a:lstStyle/>
          <a:p>
            <a:r>
              <a:rPr lang="en-US" dirty="0"/>
              <a:t>14 July</a:t>
            </a:r>
          </a:p>
        </p:txBody>
      </p:sp>
      <p:sp>
        <p:nvSpPr>
          <p:cNvPr id="42" name="TextBox 41">
            <a:extLst>
              <a:ext uri="{FF2B5EF4-FFF2-40B4-BE49-F238E27FC236}">
                <a16:creationId xmlns:a16="http://schemas.microsoft.com/office/drawing/2014/main" id="{6ECDB09E-E6A1-499D-9CE6-21458D805A98}"/>
              </a:ext>
            </a:extLst>
          </p:cNvPr>
          <p:cNvSpPr txBox="1"/>
          <p:nvPr/>
        </p:nvSpPr>
        <p:spPr>
          <a:xfrm>
            <a:off x="9229276" y="3593933"/>
            <a:ext cx="883512" cy="369332"/>
          </a:xfrm>
          <a:prstGeom prst="rect">
            <a:avLst/>
          </a:prstGeom>
          <a:noFill/>
        </p:spPr>
        <p:txBody>
          <a:bodyPr wrap="none" rtlCol="0">
            <a:spAutoFit/>
          </a:bodyPr>
          <a:lstStyle/>
          <a:p>
            <a:r>
              <a:rPr lang="en-US" dirty="0"/>
              <a:t>16 July</a:t>
            </a:r>
          </a:p>
        </p:txBody>
      </p:sp>
      <p:sp>
        <p:nvSpPr>
          <p:cNvPr id="43" name="TextBox 42">
            <a:extLst>
              <a:ext uri="{FF2B5EF4-FFF2-40B4-BE49-F238E27FC236}">
                <a16:creationId xmlns:a16="http://schemas.microsoft.com/office/drawing/2014/main" id="{24D7A17A-69A7-46E3-85B7-5CCDCD2BCD5F}"/>
              </a:ext>
            </a:extLst>
          </p:cNvPr>
          <p:cNvSpPr txBox="1"/>
          <p:nvPr/>
        </p:nvSpPr>
        <p:spPr>
          <a:xfrm>
            <a:off x="309591" y="1774393"/>
            <a:ext cx="3310105" cy="1384995"/>
          </a:xfrm>
          <a:prstGeom prst="rect">
            <a:avLst/>
          </a:prstGeom>
          <a:noFill/>
        </p:spPr>
        <p:txBody>
          <a:bodyPr wrap="square" rtlCol="0">
            <a:spAutoFit/>
          </a:bodyPr>
          <a:lstStyle/>
          <a:p>
            <a:r>
              <a:rPr lang="en-US" sz="1200" b="1" dirty="0"/>
              <a:t>Creating polygons from prediction: spacenet6_keras_10</a:t>
            </a:r>
          </a:p>
          <a:p>
            <a:pPr marL="171450" indent="-171450">
              <a:buFont typeface="Arial" panose="020B0604020202020204" pitchFamily="34" charset="0"/>
              <a:buChar char="•"/>
            </a:pPr>
            <a:r>
              <a:rPr lang="en-US" sz="1200" dirty="0"/>
              <a:t>Tried to identify individual buildings from the predictions that I have</a:t>
            </a:r>
          </a:p>
          <a:p>
            <a:pPr marL="171450" indent="-171450">
              <a:buFont typeface="Arial" panose="020B0604020202020204" pitchFamily="34" charset="0"/>
              <a:buChar char="•"/>
            </a:pPr>
            <a:r>
              <a:rPr lang="en-US" sz="1200" dirty="0"/>
              <a:t>Did not feel productive, since the predictions tend to be blobs sometimes</a:t>
            </a:r>
          </a:p>
          <a:p>
            <a:pPr marL="171450" indent="-171450">
              <a:buFont typeface="Arial" panose="020B0604020202020204" pitchFamily="34" charset="0"/>
              <a:buChar char="•"/>
            </a:pPr>
            <a:r>
              <a:rPr lang="en-US" sz="1200" dirty="0"/>
              <a:t>Shelved for later</a:t>
            </a:r>
          </a:p>
        </p:txBody>
      </p:sp>
      <p:sp>
        <p:nvSpPr>
          <p:cNvPr id="51" name="TextBox 50">
            <a:extLst>
              <a:ext uri="{FF2B5EF4-FFF2-40B4-BE49-F238E27FC236}">
                <a16:creationId xmlns:a16="http://schemas.microsoft.com/office/drawing/2014/main" id="{6053704C-5831-41BB-B83B-6739640A3755}"/>
              </a:ext>
            </a:extLst>
          </p:cNvPr>
          <p:cNvSpPr txBox="1"/>
          <p:nvPr/>
        </p:nvSpPr>
        <p:spPr>
          <a:xfrm>
            <a:off x="7990235" y="4737176"/>
            <a:ext cx="3310105" cy="1569660"/>
          </a:xfrm>
          <a:prstGeom prst="rect">
            <a:avLst/>
          </a:prstGeom>
          <a:noFill/>
        </p:spPr>
        <p:txBody>
          <a:bodyPr wrap="square" rtlCol="0">
            <a:spAutoFit/>
          </a:bodyPr>
          <a:lstStyle/>
          <a:p>
            <a:r>
              <a:rPr lang="en-US" sz="1200" b="1" dirty="0"/>
              <a:t>Proper testing: spacenet6_keras_12A</a:t>
            </a:r>
          </a:p>
          <a:p>
            <a:pPr marL="171450" indent="-171450">
              <a:buFont typeface="Arial" panose="020B0604020202020204" pitchFamily="34" charset="0"/>
              <a:buChar char="•"/>
            </a:pPr>
            <a:r>
              <a:rPr lang="en-US" sz="1200" dirty="0"/>
              <a:t>EfficientNetb0 selected for simplicity and general effectiveness</a:t>
            </a:r>
          </a:p>
          <a:p>
            <a:pPr marL="628650" lvl="1" indent="-171450">
              <a:buFont typeface="Arial" panose="020B0604020202020204" pitchFamily="34" charset="0"/>
              <a:buChar char="•"/>
            </a:pPr>
            <a:r>
              <a:rPr lang="en-US" sz="1200" dirty="0"/>
              <a:t>Seen from spacenet6_keras_11</a:t>
            </a:r>
          </a:p>
          <a:p>
            <a:pPr marL="171450" indent="-171450">
              <a:buFont typeface="Arial" panose="020B0604020202020204" pitchFamily="34" charset="0"/>
              <a:buChar char="•"/>
            </a:pPr>
            <a:r>
              <a:rPr lang="en-US" sz="1200" dirty="0"/>
              <a:t>Tried rotated and unrotated SAR data</a:t>
            </a:r>
          </a:p>
          <a:p>
            <a:pPr marL="171450" indent="-171450">
              <a:buFont typeface="Arial" panose="020B0604020202020204" pitchFamily="34" charset="0"/>
              <a:buChar char="•"/>
            </a:pPr>
            <a:r>
              <a:rPr lang="en-US" sz="1200" dirty="0"/>
              <a:t>Crazy variance in performance</a:t>
            </a:r>
          </a:p>
          <a:p>
            <a:pPr marL="628650" lvl="1" indent="-171450">
              <a:buFont typeface="Arial" panose="020B0604020202020204" pitchFamily="34" charset="0"/>
              <a:buChar char="•"/>
            </a:pPr>
            <a:r>
              <a:rPr lang="en-US" sz="1200" dirty="0"/>
              <a:t>Early stopping of 5 was too small</a:t>
            </a:r>
          </a:p>
          <a:p>
            <a:pPr marL="628650" lvl="1" indent="-171450">
              <a:buFont typeface="Arial" panose="020B0604020202020204" pitchFamily="34" charset="0"/>
              <a:buChar char="•"/>
            </a:pPr>
            <a:endParaRPr lang="en-US" sz="1200" dirty="0"/>
          </a:p>
        </p:txBody>
      </p:sp>
      <p:sp>
        <p:nvSpPr>
          <p:cNvPr id="53" name="TextBox 52">
            <a:extLst>
              <a:ext uri="{FF2B5EF4-FFF2-40B4-BE49-F238E27FC236}">
                <a16:creationId xmlns:a16="http://schemas.microsoft.com/office/drawing/2014/main" id="{975A8C01-88D3-42D0-9723-C57B8F3EE631}"/>
              </a:ext>
            </a:extLst>
          </p:cNvPr>
          <p:cNvSpPr txBox="1"/>
          <p:nvPr/>
        </p:nvSpPr>
        <p:spPr>
          <a:xfrm>
            <a:off x="2902905" y="4737176"/>
            <a:ext cx="3310105" cy="1384995"/>
          </a:xfrm>
          <a:prstGeom prst="rect">
            <a:avLst/>
          </a:prstGeom>
          <a:noFill/>
        </p:spPr>
        <p:txBody>
          <a:bodyPr wrap="square" rtlCol="0">
            <a:spAutoFit/>
          </a:bodyPr>
          <a:lstStyle/>
          <a:p>
            <a:r>
              <a:rPr lang="en-US" sz="1200" b="1" dirty="0"/>
              <a:t>Proper evaluation metrics: spacenet6_keras_10</a:t>
            </a:r>
          </a:p>
          <a:p>
            <a:pPr marL="171450" indent="-171450">
              <a:buFont typeface="Arial" panose="020B0604020202020204" pitchFamily="34" charset="0"/>
              <a:buChar char="•"/>
            </a:pPr>
            <a:r>
              <a:rPr lang="en-US" sz="1200" dirty="0"/>
              <a:t>Unable to install </a:t>
            </a:r>
            <a:r>
              <a:rPr lang="en-US" sz="1200" dirty="0" err="1"/>
              <a:t>solaris</a:t>
            </a:r>
            <a:r>
              <a:rPr lang="en-US" sz="1200" dirty="0"/>
              <a:t>, which will be able to help us evaluate our model performance on the </a:t>
            </a:r>
            <a:r>
              <a:rPr lang="en-US" sz="1200" dirty="0" err="1"/>
              <a:t>spacenet</a:t>
            </a:r>
            <a:r>
              <a:rPr lang="en-US" sz="1200" dirty="0"/>
              <a:t> metric</a:t>
            </a:r>
          </a:p>
          <a:p>
            <a:pPr marL="171450" indent="-171450">
              <a:buFont typeface="Arial" panose="020B0604020202020204" pitchFamily="34" charset="0"/>
              <a:buChar char="•"/>
            </a:pPr>
            <a:r>
              <a:rPr lang="en-US" sz="1200" dirty="0"/>
              <a:t>Limitation with </a:t>
            </a:r>
            <a:r>
              <a:rPr lang="en-US" sz="1200" dirty="0" err="1"/>
              <a:t>colab</a:t>
            </a:r>
            <a:endParaRPr lang="en-US" sz="1200" dirty="0"/>
          </a:p>
          <a:p>
            <a:endParaRPr lang="en-US" sz="1200" dirty="0"/>
          </a:p>
        </p:txBody>
      </p:sp>
      <p:sp>
        <p:nvSpPr>
          <p:cNvPr id="55" name="TextBox 54">
            <a:extLst>
              <a:ext uri="{FF2B5EF4-FFF2-40B4-BE49-F238E27FC236}">
                <a16:creationId xmlns:a16="http://schemas.microsoft.com/office/drawing/2014/main" id="{AD7F5592-09C0-487E-8C37-1F5D4049A491}"/>
              </a:ext>
            </a:extLst>
          </p:cNvPr>
          <p:cNvSpPr txBox="1"/>
          <p:nvPr/>
        </p:nvSpPr>
        <p:spPr>
          <a:xfrm>
            <a:off x="5443522" y="1771039"/>
            <a:ext cx="3310105" cy="1200329"/>
          </a:xfrm>
          <a:prstGeom prst="rect">
            <a:avLst/>
          </a:prstGeom>
          <a:noFill/>
        </p:spPr>
        <p:txBody>
          <a:bodyPr wrap="square" rtlCol="0">
            <a:spAutoFit/>
          </a:bodyPr>
          <a:lstStyle/>
          <a:p>
            <a:r>
              <a:rPr lang="en-US" sz="1200" b="1" dirty="0"/>
              <a:t>Rework pipeline: spacenet6_keras_11</a:t>
            </a:r>
          </a:p>
          <a:p>
            <a:pPr marL="171450" indent="-171450">
              <a:buFont typeface="Arial" panose="020B0604020202020204" pitchFamily="34" charset="0"/>
              <a:buChar char="•"/>
            </a:pPr>
            <a:r>
              <a:rPr lang="en-US" sz="1200" dirty="0"/>
              <a:t>Tried to streamline a bit more, so that we can do trial and error</a:t>
            </a:r>
          </a:p>
          <a:p>
            <a:pPr marL="171450" indent="-171450">
              <a:buFont typeface="Arial" panose="020B0604020202020204" pitchFamily="34" charset="0"/>
              <a:buChar char="•"/>
            </a:pPr>
            <a:r>
              <a:rPr lang="en-US" sz="1200" dirty="0"/>
              <a:t>Explored various models and backbones and data input </a:t>
            </a:r>
          </a:p>
          <a:p>
            <a:pPr marL="171450" indent="-171450">
              <a:buFont typeface="Arial" panose="020B0604020202020204" pitchFamily="34" charset="0"/>
              <a:buChar char="•"/>
            </a:pPr>
            <a:r>
              <a:rPr lang="en-US" sz="1200" dirty="0"/>
              <a:t>Haphazard testing, no good</a:t>
            </a:r>
          </a:p>
        </p:txBody>
      </p:sp>
    </p:spTree>
    <p:extLst>
      <p:ext uri="{BB962C8B-B14F-4D97-AF65-F5344CB8AC3E}">
        <p14:creationId xmlns:p14="http://schemas.microsoft.com/office/powerpoint/2010/main" val="1984584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B4DD1-32AF-4F24-891B-439D7070C2DB}"/>
              </a:ext>
            </a:extLst>
          </p:cNvPr>
          <p:cNvSpPr>
            <a:spLocks noGrp="1"/>
          </p:cNvSpPr>
          <p:nvPr>
            <p:ph type="title"/>
          </p:nvPr>
        </p:nvSpPr>
        <p:spPr/>
        <p:txBody>
          <a:bodyPr/>
          <a:lstStyle/>
          <a:p>
            <a:r>
              <a:rPr lang="en-US" dirty="0"/>
              <a:t>Overview of Journey</a:t>
            </a:r>
          </a:p>
        </p:txBody>
      </p:sp>
      <p:grpSp>
        <p:nvGrpSpPr>
          <p:cNvPr id="35" name="Group 34">
            <a:extLst>
              <a:ext uri="{FF2B5EF4-FFF2-40B4-BE49-F238E27FC236}">
                <a16:creationId xmlns:a16="http://schemas.microsoft.com/office/drawing/2014/main" id="{E1E59032-499A-4B99-9F85-C63ED58F3699}"/>
              </a:ext>
            </a:extLst>
          </p:cNvPr>
          <p:cNvGrpSpPr/>
          <p:nvPr/>
        </p:nvGrpSpPr>
        <p:grpSpPr>
          <a:xfrm>
            <a:off x="1907774" y="3580500"/>
            <a:ext cx="10284226" cy="1069227"/>
            <a:chOff x="1907774" y="3378367"/>
            <a:chExt cx="10284226" cy="1069227"/>
          </a:xfrm>
        </p:grpSpPr>
        <p:sp>
          <p:nvSpPr>
            <p:cNvPr id="10" name="Rectangle 9">
              <a:extLst>
                <a:ext uri="{FF2B5EF4-FFF2-40B4-BE49-F238E27FC236}">
                  <a16:creationId xmlns:a16="http://schemas.microsoft.com/office/drawing/2014/main" id="{387D14A3-5380-42AC-BE69-95466761CC44}"/>
                </a:ext>
              </a:extLst>
            </p:cNvPr>
            <p:cNvSpPr/>
            <p:nvPr/>
          </p:nvSpPr>
          <p:spPr>
            <a:xfrm>
              <a:off x="2011245" y="3812326"/>
              <a:ext cx="2546713" cy="20130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F87E6F3-4A93-4A79-B6DE-4F7F391DC7F0}"/>
                </a:ext>
              </a:extLst>
            </p:cNvPr>
            <p:cNvSpPr/>
            <p:nvPr/>
          </p:nvSpPr>
          <p:spPr>
            <a:xfrm>
              <a:off x="4557958" y="3812326"/>
              <a:ext cx="2546712" cy="2013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8E9E01E-EA15-4D1C-9B6D-D250D005FD29}"/>
                </a:ext>
              </a:extLst>
            </p:cNvPr>
            <p:cNvSpPr/>
            <p:nvPr/>
          </p:nvSpPr>
          <p:spPr>
            <a:xfrm>
              <a:off x="7098575" y="3812326"/>
              <a:ext cx="2546713" cy="20130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15DFF75-5234-48B0-8E7E-2DAF8961A3D2}"/>
                </a:ext>
              </a:extLst>
            </p:cNvPr>
            <p:cNvSpPr/>
            <p:nvPr/>
          </p:nvSpPr>
          <p:spPr>
            <a:xfrm>
              <a:off x="9645288" y="3812326"/>
              <a:ext cx="2546712" cy="2013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00FCFDC-A847-4513-AB69-B6DD79CB5D4A}"/>
                </a:ext>
              </a:extLst>
            </p:cNvPr>
            <p:cNvGrpSpPr/>
            <p:nvPr/>
          </p:nvGrpSpPr>
          <p:grpSpPr>
            <a:xfrm>
              <a:off x="1907774" y="3378367"/>
              <a:ext cx="206942" cy="635268"/>
              <a:chOff x="541422" y="3051208"/>
              <a:chExt cx="206942" cy="635268"/>
            </a:xfrm>
          </p:grpSpPr>
          <p:cxnSp>
            <p:nvCxnSpPr>
              <p:cNvPr id="22" name="Straight Connector 21">
                <a:extLst>
                  <a:ext uri="{FF2B5EF4-FFF2-40B4-BE49-F238E27FC236}">
                    <a16:creationId xmlns:a16="http://schemas.microsoft.com/office/drawing/2014/main" id="{F0095BA5-0166-44E2-B0C4-9FE75A948622}"/>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A3CD596C-796E-4DF4-8707-6C3289EF2437}"/>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FF4A99C5-DDEA-462B-8274-E51A1297C078}"/>
                </a:ext>
              </a:extLst>
            </p:cNvPr>
            <p:cNvGrpSpPr/>
            <p:nvPr/>
          </p:nvGrpSpPr>
          <p:grpSpPr>
            <a:xfrm rot="10800000">
              <a:off x="4456575" y="3812326"/>
              <a:ext cx="206942" cy="635268"/>
              <a:chOff x="541422" y="3051208"/>
              <a:chExt cx="206942" cy="635268"/>
            </a:xfrm>
          </p:grpSpPr>
          <p:cxnSp>
            <p:nvCxnSpPr>
              <p:cNvPr id="27" name="Straight Connector 26">
                <a:extLst>
                  <a:ext uri="{FF2B5EF4-FFF2-40B4-BE49-F238E27FC236}">
                    <a16:creationId xmlns:a16="http://schemas.microsoft.com/office/drawing/2014/main" id="{BCDBEFBC-793C-4BC8-AADE-4B8FA88E0A96}"/>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E149AB4A-286B-427F-907E-F889A253A6A0}"/>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C43BBAEC-14E4-4AD7-8DE0-392969EBD818}"/>
                </a:ext>
              </a:extLst>
            </p:cNvPr>
            <p:cNvGrpSpPr/>
            <p:nvPr/>
          </p:nvGrpSpPr>
          <p:grpSpPr>
            <a:xfrm>
              <a:off x="6995104" y="3378367"/>
              <a:ext cx="206942" cy="635268"/>
              <a:chOff x="541422" y="3051208"/>
              <a:chExt cx="206942" cy="635268"/>
            </a:xfrm>
          </p:grpSpPr>
          <p:cxnSp>
            <p:nvCxnSpPr>
              <p:cNvPr id="30" name="Straight Connector 29">
                <a:extLst>
                  <a:ext uri="{FF2B5EF4-FFF2-40B4-BE49-F238E27FC236}">
                    <a16:creationId xmlns:a16="http://schemas.microsoft.com/office/drawing/2014/main" id="{2F7B5AE0-4315-428D-AA32-EC9F25391188}"/>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F91DAA6A-FB73-47E9-BD51-8C05BC0EC4DB}"/>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DBE65837-CACE-4AB6-8D8B-F3042C394627}"/>
                </a:ext>
              </a:extLst>
            </p:cNvPr>
            <p:cNvGrpSpPr/>
            <p:nvPr/>
          </p:nvGrpSpPr>
          <p:grpSpPr>
            <a:xfrm rot="10800000">
              <a:off x="9543905" y="3812326"/>
              <a:ext cx="206942" cy="635268"/>
              <a:chOff x="541422" y="3051208"/>
              <a:chExt cx="206942" cy="635268"/>
            </a:xfrm>
          </p:grpSpPr>
          <p:cxnSp>
            <p:nvCxnSpPr>
              <p:cNvPr id="33" name="Straight Connector 32">
                <a:extLst>
                  <a:ext uri="{FF2B5EF4-FFF2-40B4-BE49-F238E27FC236}">
                    <a16:creationId xmlns:a16="http://schemas.microsoft.com/office/drawing/2014/main" id="{04E94044-90C3-4B67-BA07-4F845FAF0164}"/>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6BEA3614-1DB9-453D-BCB0-D24F4D947D2A}"/>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6" name="TextBox 35">
            <a:extLst>
              <a:ext uri="{FF2B5EF4-FFF2-40B4-BE49-F238E27FC236}">
                <a16:creationId xmlns:a16="http://schemas.microsoft.com/office/drawing/2014/main" id="{FF884968-9BD7-4440-8F14-14314BFFBEF7}"/>
              </a:ext>
            </a:extLst>
          </p:cNvPr>
          <p:cNvSpPr txBox="1"/>
          <p:nvPr/>
        </p:nvSpPr>
        <p:spPr>
          <a:xfrm>
            <a:off x="1548633" y="4291806"/>
            <a:ext cx="883512" cy="369332"/>
          </a:xfrm>
          <a:prstGeom prst="rect">
            <a:avLst/>
          </a:prstGeom>
          <a:noFill/>
        </p:spPr>
        <p:txBody>
          <a:bodyPr wrap="none" rtlCol="0">
            <a:spAutoFit/>
          </a:bodyPr>
          <a:lstStyle/>
          <a:p>
            <a:r>
              <a:rPr lang="en-US" dirty="0"/>
              <a:t>17 July</a:t>
            </a:r>
          </a:p>
        </p:txBody>
      </p:sp>
      <p:sp>
        <p:nvSpPr>
          <p:cNvPr id="38" name="TextBox 37">
            <a:extLst>
              <a:ext uri="{FF2B5EF4-FFF2-40B4-BE49-F238E27FC236}">
                <a16:creationId xmlns:a16="http://schemas.microsoft.com/office/drawing/2014/main" id="{586F696D-67DB-4F66-97C6-814D37944EB7}"/>
              </a:ext>
            </a:extLst>
          </p:cNvPr>
          <p:cNvSpPr txBox="1"/>
          <p:nvPr/>
        </p:nvSpPr>
        <p:spPr>
          <a:xfrm>
            <a:off x="4058325" y="3587779"/>
            <a:ext cx="883512" cy="369332"/>
          </a:xfrm>
          <a:prstGeom prst="rect">
            <a:avLst/>
          </a:prstGeom>
          <a:noFill/>
        </p:spPr>
        <p:txBody>
          <a:bodyPr wrap="none" rtlCol="0">
            <a:spAutoFit/>
          </a:bodyPr>
          <a:lstStyle/>
          <a:p>
            <a:r>
              <a:rPr lang="en-US" dirty="0"/>
              <a:t>20 July</a:t>
            </a:r>
          </a:p>
        </p:txBody>
      </p:sp>
      <p:sp>
        <p:nvSpPr>
          <p:cNvPr id="40" name="TextBox 39">
            <a:extLst>
              <a:ext uri="{FF2B5EF4-FFF2-40B4-BE49-F238E27FC236}">
                <a16:creationId xmlns:a16="http://schemas.microsoft.com/office/drawing/2014/main" id="{7EE910D7-E26A-431D-B493-004A758DB607}"/>
              </a:ext>
            </a:extLst>
          </p:cNvPr>
          <p:cNvSpPr txBox="1"/>
          <p:nvPr/>
        </p:nvSpPr>
        <p:spPr>
          <a:xfrm>
            <a:off x="6635964" y="4294314"/>
            <a:ext cx="883512" cy="369332"/>
          </a:xfrm>
          <a:prstGeom prst="rect">
            <a:avLst/>
          </a:prstGeom>
          <a:noFill/>
        </p:spPr>
        <p:txBody>
          <a:bodyPr wrap="none" rtlCol="0">
            <a:spAutoFit/>
          </a:bodyPr>
          <a:lstStyle/>
          <a:p>
            <a:r>
              <a:rPr lang="en-US" dirty="0"/>
              <a:t>22 July</a:t>
            </a:r>
          </a:p>
        </p:txBody>
      </p:sp>
      <p:sp>
        <p:nvSpPr>
          <p:cNvPr id="42" name="TextBox 41">
            <a:extLst>
              <a:ext uri="{FF2B5EF4-FFF2-40B4-BE49-F238E27FC236}">
                <a16:creationId xmlns:a16="http://schemas.microsoft.com/office/drawing/2014/main" id="{6ECDB09E-E6A1-499D-9CE6-21458D805A98}"/>
              </a:ext>
            </a:extLst>
          </p:cNvPr>
          <p:cNvSpPr txBox="1"/>
          <p:nvPr/>
        </p:nvSpPr>
        <p:spPr>
          <a:xfrm>
            <a:off x="9229276" y="3593933"/>
            <a:ext cx="883512" cy="369332"/>
          </a:xfrm>
          <a:prstGeom prst="rect">
            <a:avLst/>
          </a:prstGeom>
          <a:noFill/>
        </p:spPr>
        <p:txBody>
          <a:bodyPr wrap="none" rtlCol="0">
            <a:spAutoFit/>
          </a:bodyPr>
          <a:lstStyle/>
          <a:p>
            <a:r>
              <a:rPr lang="en-US" dirty="0"/>
              <a:t>23 July</a:t>
            </a:r>
          </a:p>
        </p:txBody>
      </p:sp>
      <p:sp>
        <p:nvSpPr>
          <p:cNvPr id="43" name="TextBox 42">
            <a:extLst>
              <a:ext uri="{FF2B5EF4-FFF2-40B4-BE49-F238E27FC236}">
                <a16:creationId xmlns:a16="http://schemas.microsoft.com/office/drawing/2014/main" id="{24D7A17A-69A7-46E3-85B7-5CCDCD2BCD5F}"/>
              </a:ext>
            </a:extLst>
          </p:cNvPr>
          <p:cNvSpPr txBox="1"/>
          <p:nvPr/>
        </p:nvSpPr>
        <p:spPr>
          <a:xfrm>
            <a:off x="309591" y="1774393"/>
            <a:ext cx="3310105" cy="1754326"/>
          </a:xfrm>
          <a:prstGeom prst="rect">
            <a:avLst/>
          </a:prstGeom>
          <a:noFill/>
        </p:spPr>
        <p:txBody>
          <a:bodyPr wrap="square" rtlCol="0">
            <a:spAutoFit/>
          </a:bodyPr>
          <a:lstStyle/>
          <a:p>
            <a:r>
              <a:rPr lang="en-US" sz="1200" b="1" dirty="0"/>
              <a:t>Proper testing: spacenet6_keras_12B</a:t>
            </a:r>
          </a:p>
          <a:p>
            <a:pPr marL="171450" indent="-171450">
              <a:buFont typeface="Arial" panose="020B0604020202020204" pitchFamily="34" charset="0"/>
              <a:buChar char="•"/>
            </a:pPr>
            <a:r>
              <a:rPr lang="en-US" sz="1200" dirty="0"/>
              <a:t>Tried rotated and unrotated SAR data</a:t>
            </a:r>
          </a:p>
          <a:p>
            <a:pPr marL="171450" indent="-171450">
              <a:buFont typeface="Arial" panose="020B0604020202020204" pitchFamily="34" charset="0"/>
              <a:buChar char="•"/>
            </a:pPr>
            <a:r>
              <a:rPr lang="en-US" sz="1200" dirty="0"/>
              <a:t>Early stopping changed to 15</a:t>
            </a:r>
          </a:p>
          <a:p>
            <a:pPr marL="628650" lvl="1" indent="-171450">
              <a:buFont typeface="Arial" panose="020B0604020202020204" pitchFamily="34" charset="0"/>
              <a:buChar char="•"/>
            </a:pPr>
            <a:r>
              <a:rPr lang="en-US" sz="1200" dirty="0"/>
              <a:t>15 epochs allowed results to </a:t>
            </a:r>
            <a:r>
              <a:rPr lang="en-US" sz="1200" dirty="0" err="1"/>
              <a:t>stabilise</a:t>
            </a:r>
            <a:r>
              <a:rPr lang="en-US" sz="1200" dirty="0"/>
              <a:t> </a:t>
            </a:r>
          </a:p>
          <a:p>
            <a:pPr marL="171450" indent="-171450">
              <a:buFont typeface="Arial" panose="020B0604020202020204" pitchFamily="34" charset="0"/>
              <a:buChar char="•"/>
            </a:pPr>
            <a:r>
              <a:rPr lang="en-US" sz="1200" dirty="0"/>
              <a:t>Somehow, unrotated performed better</a:t>
            </a:r>
          </a:p>
          <a:p>
            <a:pPr marL="628650" lvl="1" indent="-171450">
              <a:buFont typeface="Arial" panose="020B0604020202020204" pitchFamily="34" charset="0"/>
              <a:buChar char="•"/>
            </a:pPr>
            <a:r>
              <a:rPr lang="en-US" sz="1200" dirty="0"/>
              <a:t>Might be a problem of the 800 images that were selected</a:t>
            </a:r>
          </a:p>
          <a:p>
            <a:pPr marL="628650" lvl="1" indent="-171450">
              <a:buFont typeface="Arial" panose="020B0604020202020204" pitchFamily="34" charset="0"/>
              <a:buChar char="•"/>
            </a:pPr>
            <a:endParaRPr lang="en-US" sz="1200" dirty="0"/>
          </a:p>
        </p:txBody>
      </p:sp>
      <p:sp>
        <p:nvSpPr>
          <p:cNvPr id="51" name="TextBox 50">
            <a:extLst>
              <a:ext uri="{FF2B5EF4-FFF2-40B4-BE49-F238E27FC236}">
                <a16:creationId xmlns:a16="http://schemas.microsoft.com/office/drawing/2014/main" id="{6053704C-5831-41BB-B83B-6739640A3755}"/>
              </a:ext>
            </a:extLst>
          </p:cNvPr>
          <p:cNvSpPr txBox="1"/>
          <p:nvPr/>
        </p:nvSpPr>
        <p:spPr>
          <a:xfrm>
            <a:off x="7990235" y="4737176"/>
            <a:ext cx="3310105" cy="1569660"/>
          </a:xfrm>
          <a:prstGeom prst="rect">
            <a:avLst/>
          </a:prstGeom>
          <a:noFill/>
        </p:spPr>
        <p:txBody>
          <a:bodyPr wrap="square" rtlCol="0">
            <a:spAutoFit/>
          </a:bodyPr>
          <a:lstStyle/>
          <a:p>
            <a:r>
              <a:rPr lang="en-US" sz="1200" b="1" dirty="0"/>
              <a:t>Proper testing: spacenet6_keras_12E</a:t>
            </a:r>
          </a:p>
          <a:p>
            <a:pPr marL="171450" indent="-171450">
              <a:buFont typeface="Arial" panose="020B0604020202020204" pitchFamily="34" charset="0"/>
              <a:buChar char="•"/>
            </a:pPr>
            <a:r>
              <a:rPr lang="en-US" sz="1200" dirty="0"/>
              <a:t>Trial with different loss function (</a:t>
            </a:r>
            <a:r>
              <a:rPr lang="en-US" sz="1200" dirty="0" err="1"/>
              <a:t>BinaryFocalLoss</a:t>
            </a:r>
            <a:r>
              <a:rPr lang="en-US" sz="1200" dirty="0"/>
              <a:t>)</a:t>
            </a:r>
          </a:p>
          <a:p>
            <a:pPr marL="628650" lvl="1" indent="-171450">
              <a:buFont typeface="Arial" panose="020B0604020202020204" pitchFamily="34" charset="0"/>
              <a:buChar char="•"/>
            </a:pPr>
            <a:r>
              <a:rPr lang="en-US" sz="1200" dirty="0"/>
              <a:t>Previously all </a:t>
            </a:r>
            <a:r>
              <a:rPr lang="en-US" sz="1200" dirty="0" err="1"/>
              <a:t>JaccardLoss</a:t>
            </a:r>
            <a:r>
              <a:rPr lang="en-US" sz="1200" dirty="0"/>
              <a:t> (IOU)</a:t>
            </a:r>
          </a:p>
          <a:p>
            <a:pPr marL="171450" indent="-171450">
              <a:buFont typeface="Arial" panose="020B0604020202020204" pitchFamily="34" charset="0"/>
              <a:buChar char="•"/>
            </a:pPr>
            <a:r>
              <a:rPr lang="en-US" sz="1200" dirty="0" err="1"/>
              <a:t>BinaryFocalLoss</a:t>
            </a:r>
            <a:r>
              <a:rPr lang="en-US" sz="1200" dirty="0"/>
              <a:t> is not better than </a:t>
            </a:r>
            <a:r>
              <a:rPr lang="en-US" sz="1200" dirty="0" err="1"/>
              <a:t>JaccardLoss</a:t>
            </a:r>
            <a:endParaRPr lang="en-US" sz="1200" dirty="0"/>
          </a:p>
          <a:p>
            <a:pPr marL="628650" lvl="1" indent="-171450">
              <a:buFont typeface="Arial" panose="020B0604020202020204" pitchFamily="34" charset="0"/>
              <a:buChar char="•"/>
            </a:pPr>
            <a:endParaRPr lang="en-US" sz="1200" dirty="0"/>
          </a:p>
          <a:p>
            <a:pPr marL="628650" lvl="1" indent="-171450">
              <a:buFont typeface="Arial" panose="020B0604020202020204" pitchFamily="34" charset="0"/>
              <a:buChar char="•"/>
            </a:pPr>
            <a:endParaRPr lang="en-US" sz="1200" dirty="0"/>
          </a:p>
        </p:txBody>
      </p:sp>
      <p:sp>
        <p:nvSpPr>
          <p:cNvPr id="53" name="TextBox 52">
            <a:extLst>
              <a:ext uri="{FF2B5EF4-FFF2-40B4-BE49-F238E27FC236}">
                <a16:creationId xmlns:a16="http://schemas.microsoft.com/office/drawing/2014/main" id="{975A8C01-88D3-42D0-9723-C57B8F3EE631}"/>
              </a:ext>
            </a:extLst>
          </p:cNvPr>
          <p:cNvSpPr txBox="1"/>
          <p:nvPr/>
        </p:nvSpPr>
        <p:spPr>
          <a:xfrm>
            <a:off x="2902905" y="4737176"/>
            <a:ext cx="3310105" cy="646331"/>
          </a:xfrm>
          <a:prstGeom prst="rect">
            <a:avLst/>
          </a:prstGeom>
          <a:noFill/>
        </p:spPr>
        <p:txBody>
          <a:bodyPr wrap="square" rtlCol="0">
            <a:spAutoFit/>
          </a:bodyPr>
          <a:lstStyle/>
          <a:p>
            <a:r>
              <a:rPr lang="en-US" sz="1200" b="1" dirty="0"/>
              <a:t>Proper testing: spacenet6_keras_12C</a:t>
            </a:r>
          </a:p>
          <a:p>
            <a:pPr marL="171450" indent="-171450">
              <a:buFont typeface="Arial" panose="020B0604020202020204" pitchFamily="34" charset="0"/>
              <a:buChar char="•"/>
            </a:pPr>
            <a:r>
              <a:rPr lang="en-US" sz="1200" dirty="0"/>
              <a:t>Feeding normalized SAR data (range 0, 1)</a:t>
            </a:r>
          </a:p>
          <a:p>
            <a:pPr marL="171450" indent="-171450">
              <a:buFont typeface="Arial" panose="020B0604020202020204" pitchFamily="34" charset="0"/>
              <a:buChar char="•"/>
            </a:pPr>
            <a:r>
              <a:rPr lang="en-US" sz="1200" dirty="0"/>
              <a:t>Not much difference after normalization </a:t>
            </a:r>
          </a:p>
        </p:txBody>
      </p:sp>
      <p:sp>
        <p:nvSpPr>
          <p:cNvPr id="55" name="TextBox 54">
            <a:extLst>
              <a:ext uri="{FF2B5EF4-FFF2-40B4-BE49-F238E27FC236}">
                <a16:creationId xmlns:a16="http://schemas.microsoft.com/office/drawing/2014/main" id="{AD7F5592-09C0-487E-8C37-1F5D4049A491}"/>
              </a:ext>
            </a:extLst>
          </p:cNvPr>
          <p:cNvSpPr txBox="1"/>
          <p:nvPr/>
        </p:nvSpPr>
        <p:spPr>
          <a:xfrm>
            <a:off x="5443522" y="1771039"/>
            <a:ext cx="3310105" cy="1015663"/>
          </a:xfrm>
          <a:prstGeom prst="rect">
            <a:avLst/>
          </a:prstGeom>
          <a:noFill/>
        </p:spPr>
        <p:txBody>
          <a:bodyPr wrap="square" rtlCol="0">
            <a:spAutoFit/>
          </a:bodyPr>
          <a:lstStyle/>
          <a:p>
            <a:r>
              <a:rPr lang="en-US" sz="1200" b="1" dirty="0"/>
              <a:t>Proper testing: spacenet6_keras_12D</a:t>
            </a:r>
          </a:p>
          <a:p>
            <a:pPr marL="171450" indent="-171450">
              <a:buFont typeface="Arial" panose="020B0604020202020204" pitchFamily="34" charset="0"/>
              <a:buChar char="•"/>
            </a:pPr>
            <a:r>
              <a:rPr lang="en-US" sz="1200" dirty="0"/>
              <a:t>Trial with different batch size of 8, 4</a:t>
            </a:r>
          </a:p>
          <a:p>
            <a:pPr marL="628650" lvl="1" indent="-171450">
              <a:buFont typeface="Arial" panose="020B0604020202020204" pitchFamily="34" charset="0"/>
              <a:buChar char="•"/>
            </a:pPr>
            <a:r>
              <a:rPr lang="en-US" sz="1200" dirty="0"/>
              <a:t>4 works well</a:t>
            </a:r>
          </a:p>
          <a:p>
            <a:pPr marL="171450" indent="-171450">
              <a:buFont typeface="Arial" panose="020B0604020202020204" pitchFamily="34" charset="0"/>
              <a:buChar char="•"/>
            </a:pPr>
            <a:r>
              <a:rPr lang="en-US" sz="1200" dirty="0"/>
              <a:t>Early stopping 10 works well too</a:t>
            </a:r>
          </a:p>
          <a:p>
            <a:pPr marL="628650" lvl="1" indent="-171450">
              <a:buFont typeface="Arial" panose="020B0604020202020204" pitchFamily="34" charset="0"/>
              <a:buChar char="•"/>
            </a:pPr>
            <a:endParaRPr lang="en-US" sz="1200" dirty="0"/>
          </a:p>
        </p:txBody>
      </p:sp>
    </p:spTree>
    <p:extLst>
      <p:ext uri="{BB962C8B-B14F-4D97-AF65-F5344CB8AC3E}">
        <p14:creationId xmlns:p14="http://schemas.microsoft.com/office/powerpoint/2010/main" val="1537791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B4DD1-32AF-4F24-891B-439D7070C2DB}"/>
              </a:ext>
            </a:extLst>
          </p:cNvPr>
          <p:cNvSpPr>
            <a:spLocks noGrp="1"/>
          </p:cNvSpPr>
          <p:nvPr>
            <p:ph type="title"/>
          </p:nvPr>
        </p:nvSpPr>
        <p:spPr/>
        <p:txBody>
          <a:bodyPr/>
          <a:lstStyle/>
          <a:p>
            <a:r>
              <a:rPr lang="en-US" dirty="0"/>
              <a:t>Overview of Journey</a:t>
            </a:r>
          </a:p>
        </p:txBody>
      </p:sp>
      <p:grpSp>
        <p:nvGrpSpPr>
          <p:cNvPr id="35" name="Group 34">
            <a:extLst>
              <a:ext uri="{FF2B5EF4-FFF2-40B4-BE49-F238E27FC236}">
                <a16:creationId xmlns:a16="http://schemas.microsoft.com/office/drawing/2014/main" id="{E1E59032-499A-4B99-9F85-C63ED58F3699}"/>
              </a:ext>
            </a:extLst>
          </p:cNvPr>
          <p:cNvGrpSpPr/>
          <p:nvPr/>
        </p:nvGrpSpPr>
        <p:grpSpPr>
          <a:xfrm>
            <a:off x="1907774" y="3580500"/>
            <a:ext cx="10284226" cy="1069227"/>
            <a:chOff x="1907774" y="3378367"/>
            <a:chExt cx="10284226" cy="1069227"/>
          </a:xfrm>
        </p:grpSpPr>
        <p:sp>
          <p:nvSpPr>
            <p:cNvPr id="10" name="Rectangle 9">
              <a:extLst>
                <a:ext uri="{FF2B5EF4-FFF2-40B4-BE49-F238E27FC236}">
                  <a16:creationId xmlns:a16="http://schemas.microsoft.com/office/drawing/2014/main" id="{387D14A3-5380-42AC-BE69-95466761CC44}"/>
                </a:ext>
              </a:extLst>
            </p:cNvPr>
            <p:cNvSpPr/>
            <p:nvPr/>
          </p:nvSpPr>
          <p:spPr>
            <a:xfrm>
              <a:off x="2011245" y="3812326"/>
              <a:ext cx="2546713" cy="20130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F87E6F3-4A93-4A79-B6DE-4F7F391DC7F0}"/>
                </a:ext>
              </a:extLst>
            </p:cNvPr>
            <p:cNvSpPr/>
            <p:nvPr/>
          </p:nvSpPr>
          <p:spPr>
            <a:xfrm>
              <a:off x="4557958" y="3812326"/>
              <a:ext cx="2546712" cy="2013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8E9E01E-EA15-4D1C-9B6D-D250D005FD29}"/>
                </a:ext>
              </a:extLst>
            </p:cNvPr>
            <p:cNvSpPr/>
            <p:nvPr/>
          </p:nvSpPr>
          <p:spPr>
            <a:xfrm>
              <a:off x="7098575" y="3812326"/>
              <a:ext cx="2546713" cy="20130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15DFF75-5234-48B0-8E7E-2DAF8961A3D2}"/>
                </a:ext>
              </a:extLst>
            </p:cNvPr>
            <p:cNvSpPr/>
            <p:nvPr/>
          </p:nvSpPr>
          <p:spPr>
            <a:xfrm>
              <a:off x="9645288" y="3812326"/>
              <a:ext cx="2546712" cy="2013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00FCFDC-A847-4513-AB69-B6DD79CB5D4A}"/>
                </a:ext>
              </a:extLst>
            </p:cNvPr>
            <p:cNvGrpSpPr/>
            <p:nvPr/>
          </p:nvGrpSpPr>
          <p:grpSpPr>
            <a:xfrm>
              <a:off x="1907774" y="3378367"/>
              <a:ext cx="206942" cy="635268"/>
              <a:chOff x="541422" y="3051208"/>
              <a:chExt cx="206942" cy="635268"/>
            </a:xfrm>
          </p:grpSpPr>
          <p:cxnSp>
            <p:nvCxnSpPr>
              <p:cNvPr id="22" name="Straight Connector 21">
                <a:extLst>
                  <a:ext uri="{FF2B5EF4-FFF2-40B4-BE49-F238E27FC236}">
                    <a16:creationId xmlns:a16="http://schemas.microsoft.com/office/drawing/2014/main" id="{F0095BA5-0166-44E2-B0C4-9FE75A948622}"/>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A3CD596C-796E-4DF4-8707-6C3289EF2437}"/>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FF4A99C5-DDEA-462B-8274-E51A1297C078}"/>
                </a:ext>
              </a:extLst>
            </p:cNvPr>
            <p:cNvGrpSpPr/>
            <p:nvPr/>
          </p:nvGrpSpPr>
          <p:grpSpPr>
            <a:xfrm rot="10800000">
              <a:off x="4456575" y="3812326"/>
              <a:ext cx="206942" cy="635268"/>
              <a:chOff x="541422" y="3051208"/>
              <a:chExt cx="206942" cy="635268"/>
            </a:xfrm>
          </p:grpSpPr>
          <p:cxnSp>
            <p:nvCxnSpPr>
              <p:cNvPr id="27" name="Straight Connector 26">
                <a:extLst>
                  <a:ext uri="{FF2B5EF4-FFF2-40B4-BE49-F238E27FC236}">
                    <a16:creationId xmlns:a16="http://schemas.microsoft.com/office/drawing/2014/main" id="{BCDBEFBC-793C-4BC8-AADE-4B8FA88E0A96}"/>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E149AB4A-286B-427F-907E-F889A253A6A0}"/>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C43BBAEC-14E4-4AD7-8DE0-392969EBD818}"/>
                </a:ext>
              </a:extLst>
            </p:cNvPr>
            <p:cNvGrpSpPr/>
            <p:nvPr/>
          </p:nvGrpSpPr>
          <p:grpSpPr>
            <a:xfrm>
              <a:off x="6995104" y="3378367"/>
              <a:ext cx="206942" cy="635268"/>
              <a:chOff x="541422" y="3051208"/>
              <a:chExt cx="206942" cy="635268"/>
            </a:xfrm>
          </p:grpSpPr>
          <p:cxnSp>
            <p:nvCxnSpPr>
              <p:cNvPr id="30" name="Straight Connector 29">
                <a:extLst>
                  <a:ext uri="{FF2B5EF4-FFF2-40B4-BE49-F238E27FC236}">
                    <a16:creationId xmlns:a16="http://schemas.microsoft.com/office/drawing/2014/main" id="{2F7B5AE0-4315-428D-AA32-EC9F25391188}"/>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F91DAA6A-FB73-47E9-BD51-8C05BC0EC4DB}"/>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DBE65837-CACE-4AB6-8D8B-F3042C394627}"/>
                </a:ext>
              </a:extLst>
            </p:cNvPr>
            <p:cNvGrpSpPr/>
            <p:nvPr/>
          </p:nvGrpSpPr>
          <p:grpSpPr>
            <a:xfrm rot="10800000">
              <a:off x="9543905" y="3812326"/>
              <a:ext cx="206942" cy="635268"/>
              <a:chOff x="541422" y="3051208"/>
              <a:chExt cx="206942" cy="635268"/>
            </a:xfrm>
          </p:grpSpPr>
          <p:cxnSp>
            <p:nvCxnSpPr>
              <p:cNvPr id="33" name="Straight Connector 32">
                <a:extLst>
                  <a:ext uri="{FF2B5EF4-FFF2-40B4-BE49-F238E27FC236}">
                    <a16:creationId xmlns:a16="http://schemas.microsoft.com/office/drawing/2014/main" id="{04E94044-90C3-4B67-BA07-4F845FAF0164}"/>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6BEA3614-1DB9-453D-BCB0-D24F4D947D2A}"/>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6" name="TextBox 35">
            <a:extLst>
              <a:ext uri="{FF2B5EF4-FFF2-40B4-BE49-F238E27FC236}">
                <a16:creationId xmlns:a16="http://schemas.microsoft.com/office/drawing/2014/main" id="{FF884968-9BD7-4440-8F14-14314BFFBEF7}"/>
              </a:ext>
            </a:extLst>
          </p:cNvPr>
          <p:cNvSpPr txBox="1"/>
          <p:nvPr/>
        </p:nvSpPr>
        <p:spPr>
          <a:xfrm>
            <a:off x="1548633" y="4291806"/>
            <a:ext cx="883512" cy="369332"/>
          </a:xfrm>
          <a:prstGeom prst="rect">
            <a:avLst/>
          </a:prstGeom>
          <a:noFill/>
        </p:spPr>
        <p:txBody>
          <a:bodyPr wrap="none" rtlCol="0">
            <a:spAutoFit/>
          </a:bodyPr>
          <a:lstStyle/>
          <a:p>
            <a:r>
              <a:rPr lang="en-US" dirty="0"/>
              <a:t>25 July</a:t>
            </a:r>
          </a:p>
        </p:txBody>
      </p:sp>
      <p:sp>
        <p:nvSpPr>
          <p:cNvPr id="38" name="TextBox 37">
            <a:extLst>
              <a:ext uri="{FF2B5EF4-FFF2-40B4-BE49-F238E27FC236}">
                <a16:creationId xmlns:a16="http://schemas.microsoft.com/office/drawing/2014/main" id="{586F696D-67DB-4F66-97C6-814D37944EB7}"/>
              </a:ext>
            </a:extLst>
          </p:cNvPr>
          <p:cNvSpPr txBox="1"/>
          <p:nvPr/>
        </p:nvSpPr>
        <p:spPr>
          <a:xfrm>
            <a:off x="4058325" y="3587779"/>
            <a:ext cx="883512" cy="369332"/>
          </a:xfrm>
          <a:prstGeom prst="rect">
            <a:avLst/>
          </a:prstGeom>
          <a:noFill/>
        </p:spPr>
        <p:txBody>
          <a:bodyPr wrap="none" rtlCol="0">
            <a:spAutoFit/>
          </a:bodyPr>
          <a:lstStyle/>
          <a:p>
            <a:r>
              <a:rPr lang="en-US" dirty="0"/>
              <a:t>25 July</a:t>
            </a:r>
          </a:p>
        </p:txBody>
      </p:sp>
      <p:sp>
        <p:nvSpPr>
          <p:cNvPr id="40" name="TextBox 39">
            <a:extLst>
              <a:ext uri="{FF2B5EF4-FFF2-40B4-BE49-F238E27FC236}">
                <a16:creationId xmlns:a16="http://schemas.microsoft.com/office/drawing/2014/main" id="{7EE910D7-E26A-431D-B493-004A758DB607}"/>
              </a:ext>
            </a:extLst>
          </p:cNvPr>
          <p:cNvSpPr txBox="1"/>
          <p:nvPr/>
        </p:nvSpPr>
        <p:spPr>
          <a:xfrm>
            <a:off x="6635964" y="4294314"/>
            <a:ext cx="883512" cy="369332"/>
          </a:xfrm>
          <a:prstGeom prst="rect">
            <a:avLst/>
          </a:prstGeom>
          <a:noFill/>
        </p:spPr>
        <p:txBody>
          <a:bodyPr wrap="none" rtlCol="0">
            <a:spAutoFit/>
          </a:bodyPr>
          <a:lstStyle/>
          <a:p>
            <a:r>
              <a:rPr lang="en-US" dirty="0"/>
              <a:t>27 July</a:t>
            </a:r>
          </a:p>
        </p:txBody>
      </p:sp>
      <p:sp>
        <p:nvSpPr>
          <p:cNvPr id="42" name="TextBox 41">
            <a:extLst>
              <a:ext uri="{FF2B5EF4-FFF2-40B4-BE49-F238E27FC236}">
                <a16:creationId xmlns:a16="http://schemas.microsoft.com/office/drawing/2014/main" id="{6ECDB09E-E6A1-499D-9CE6-21458D805A98}"/>
              </a:ext>
            </a:extLst>
          </p:cNvPr>
          <p:cNvSpPr txBox="1"/>
          <p:nvPr/>
        </p:nvSpPr>
        <p:spPr>
          <a:xfrm>
            <a:off x="9229276" y="3593933"/>
            <a:ext cx="883512" cy="369332"/>
          </a:xfrm>
          <a:prstGeom prst="rect">
            <a:avLst/>
          </a:prstGeom>
          <a:noFill/>
        </p:spPr>
        <p:txBody>
          <a:bodyPr wrap="none" rtlCol="0">
            <a:spAutoFit/>
          </a:bodyPr>
          <a:lstStyle/>
          <a:p>
            <a:r>
              <a:rPr lang="en-US" dirty="0"/>
              <a:t>28 July</a:t>
            </a:r>
          </a:p>
        </p:txBody>
      </p:sp>
      <p:sp>
        <p:nvSpPr>
          <p:cNvPr id="43" name="TextBox 42">
            <a:extLst>
              <a:ext uri="{FF2B5EF4-FFF2-40B4-BE49-F238E27FC236}">
                <a16:creationId xmlns:a16="http://schemas.microsoft.com/office/drawing/2014/main" id="{24D7A17A-69A7-46E3-85B7-5CCDCD2BCD5F}"/>
              </a:ext>
            </a:extLst>
          </p:cNvPr>
          <p:cNvSpPr txBox="1"/>
          <p:nvPr/>
        </p:nvSpPr>
        <p:spPr>
          <a:xfrm>
            <a:off x="309591" y="1774393"/>
            <a:ext cx="3310105" cy="1569660"/>
          </a:xfrm>
          <a:prstGeom prst="rect">
            <a:avLst/>
          </a:prstGeom>
          <a:noFill/>
        </p:spPr>
        <p:txBody>
          <a:bodyPr wrap="square" rtlCol="0">
            <a:spAutoFit/>
          </a:bodyPr>
          <a:lstStyle/>
          <a:p>
            <a:r>
              <a:rPr lang="en-US" sz="1200" b="1" dirty="0"/>
              <a:t>Proper testing: spacenet6_keras_12F</a:t>
            </a:r>
          </a:p>
          <a:p>
            <a:pPr marL="171450" indent="-171450">
              <a:buFont typeface="Arial" panose="020B0604020202020204" pitchFamily="34" charset="0"/>
              <a:buChar char="•"/>
            </a:pPr>
            <a:r>
              <a:rPr lang="en-US" sz="1200" dirty="0"/>
              <a:t>Tried to rework the prebuilt models to add layers/change layers in the model</a:t>
            </a:r>
          </a:p>
          <a:p>
            <a:pPr marL="171450" indent="-171450">
              <a:buFont typeface="Arial" panose="020B0604020202020204" pitchFamily="34" charset="0"/>
              <a:buChar char="•"/>
            </a:pPr>
            <a:r>
              <a:rPr lang="en-US" sz="1200" dirty="0"/>
              <a:t>Could not accomplish it</a:t>
            </a:r>
          </a:p>
          <a:p>
            <a:pPr marL="628650" lvl="1" indent="-171450">
              <a:buFont typeface="Arial" panose="020B0604020202020204" pitchFamily="34" charset="0"/>
              <a:buChar char="•"/>
            </a:pPr>
            <a:r>
              <a:rPr lang="en-US" sz="1200" dirty="0"/>
              <a:t>Rebuilding model is hard</a:t>
            </a:r>
          </a:p>
          <a:p>
            <a:pPr marL="628650" lvl="1" indent="-171450">
              <a:buFont typeface="Arial" panose="020B0604020202020204" pitchFamily="34" charset="0"/>
              <a:buChar char="•"/>
            </a:pPr>
            <a:r>
              <a:rPr lang="en-US" sz="1200" dirty="0"/>
              <a:t>Layer inputs continually mismatch </a:t>
            </a:r>
          </a:p>
          <a:p>
            <a:pPr marL="628650" lvl="1" indent="-171450">
              <a:buFont typeface="Arial" panose="020B0604020202020204" pitchFamily="34" charset="0"/>
              <a:buChar char="•"/>
            </a:pPr>
            <a:endParaRPr lang="en-US" sz="1200" dirty="0"/>
          </a:p>
          <a:p>
            <a:pPr marL="628650" lvl="1" indent="-171450">
              <a:buFont typeface="Arial" panose="020B0604020202020204" pitchFamily="34" charset="0"/>
              <a:buChar char="•"/>
            </a:pPr>
            <a:endParaRPr lang="en-US" sz="1200" dirty="0"/>
          </a:p>
        </p:txBody>
      </p:sp>
      <p:sp>
        <p:nvSpPr>
          <p:cNvPr id="51" name="TextBox 50">
            <a:extLst>
              <a:ext uri="{FF2B5EF4-FFF2-40B4-BE49-F238E27FC236}">
                <a16:creationId xmlns:a16="http://schemas.microsoft.com/office/drawing/2014/main" id="{6053704C-5831-41BB-B83B-6739640A3755}"/>
              </a:ext>
            </a:extLst>
          </p:cNvPr>
          <p:cNvSpPr txBox="1"/>
          <p:nvPr/>
        </p:nvSpPr>
        <p:spPr>
          <a:xfrm>
            <a:off x="7990235" y="4737176"/>
            <a:ext cx="3310105" cy="646331"/>
          </a:xfrm>
          <a:prstGeom prst="rect">
            <a:avLst/>
          </a:prstGeom>
          <a:noFill/>
        </p:spPr>
        <p:txBody>
          <a:bodyPr wrap="square" rtlCol="0">
            <a:spAutoFit/>
          </a:bodyPr>
          <a:lstStyle/>
          <a:p>
            <a:r>
              <a:rPr lang="en-US" sz="1200" b="1" dirty="0"/>
              <a:t>Proper testing: spacenet6_keras_12H</a:t>
            </a:r>
          </a:p>
          <a:p>
            <a:pPr marL="171450" indent="-171450">
              <a:buFont typeface="Arial" panose="020B0604020202020204" pitchFamily="34" charset="0"/>
              <a:buChar char="•"/>
            </a:pPr>
            <a:r>
              <a:rPr lang="en-US" sz="1200" dirty="0"/>
              <a:t>Trial with different loss function (</a:t>
            </a:r>
            <a:r>
              <a:rPr lang="en-US" sz="1200" dirty="0" err="1"/>
              <a:t>BinaryCrossEntropy</a:t>
            </a:r>
            <a:r>
              <a:rPr lang="en-US" sz="1200" dirty="0"/>
              <a:t>)</a:t>
            </a:r>
          </a:p>
        </p:txBody>
      </p:sp>
      <p:sp>
        <p:nvSpPr>
          <p:cNvPr id="53" name="TextBox 52">
            <a:extLst>
              <a:ext uri="{FF2B5EF4-FFF2-40B4-BE49-F238E27FC236}">
                <a16:creationId xmlns:a16="http://schemas.microsoft.com/office/drawing/2014/main" id="{975A8C01-88D3-42D0-9723-C57B8F3EE631}"/>
              </a:ext>
            </a:extLst>
          </p:cNvPr>
          <p:cNvSpPr txBox="1"/>
          <p:nvPr/>
        </p:nvSpPr>
        <p:spPr>
          <a:xfrm>
            <a:off x="2902905" y="4737176"/>
            <a:ext cx="3310105" cy="1569660"/>
          </a:xfrm>
          <a:prstGeom prst="rect">
            <a:avLst/>
          </a:prstGeom>
          <a:noFill/>
        </p:spPr>
        <p:txBody>
          <a:bodyPr wrap="square" rtlCol="0">
            <a:spAutoFit/>
          </a:bodyPr>
          <a:lstStyle/>
          <a:p>
            <a:r>
              <a:rPr lang="en-US" sz="1200" b="1" dirty="0"/>
              <a:t>Proper testing: spacenet6_keras_12G</a:t>
            </a:r>
          </a:p>
          <a:p>
            <a:pPr marL="171450" indent="-171450">
              <a:buFont typeface="Arial" panose="020B0604020202020204" pitchFamily="34" charset="0"/>
              <a:buChar char="•"/>
            </a:pPr>
            <a:r>
              <a:rPr lang="en-US" sz="1200" dirty="0"/>
              <a:t>Trial with different loss function (</a:t>
            </a:r>
            <a:r>
              <a:rPr lang="en-US" sz="1200" dirty="0" err="1"/>
              <a:t>DiceLoss</a:t>
            </a:r>
            <a:r>
              <a:rPr lang="en-US" sz="1200" dirty="0"/>
              <a:t>)</a:t>
            </a:r>
          </a:p>
          <a:p>
            <a:pPr marL="171450" indent="-171450">
              <a:buFont typeface="Arial" panose="020B0604020202020204" pitchFamily="34" charset="0"/>
              <a:buChar char="•"/>
            </a:pPr>
            <a:r>
              <a:rPr lang="en-US" sz="1200" dirty="0" err="1"/>
              <a:t>DiceLoss</a:t>
            </a:r>
            <a:r>
              <a:rPr lang="en-US" sz="1200" dirty="0"/>
              <a:t> can afford comparable performance with </a:t>
            </a:r>
            <a:r>
              <a:rPr lang="en-US" sz="1200" dirty="0" err="1"/>
              <a:t>JaccardLoss</a:t>
            </a:r>
            <a:endParaRPr lang="en-US" sz="1200" dirty="0"/>
          </a:p>
          <a:p>
            <a:pPr marL="628650" lvl="1" indent="-171450">
              <a:buFont typeface="Arial" panose="020B0604020202020204" pitchFamily="34" charset="0"/>
              <a:buChar char="•"/>
            </a:pPr>
            <a:r>
              <a:rPr lang="en-US" sz="1200" dirty="0"/>
              <a:t>However the Beta varies, 1.75, 1.25, 0.75 were the best but most Betas performed well anyway</a:t>
            </a:r>
          </a:p>
        </p:txBody>
      </p:sp>
      <p:sp>
        <p:nvSpPr>
          <p:cNvPr id="55" name="TextBox 54">
            <a:extLst>
              <a:ext uri="{FF2B5EF4-FFF2-40B4-BE49-F238E27FC236}">
                <a16:creationId xmlns:a16="http://schemas.microsoft.com/office/drawing/2014/main" id="{AD7F5592-09C0-487E-8C37-1F5D4049A491}"/>
              </a:ext>
            </a:extLst>
          </p:cNvPr>
          <p:cNvSpPr txBox="1"/>
          <p:nvPr/>
        </p:nvSpPr>
        <p:spPr>
          <a:xfrm>
            <a:off x="5443522" y="1771039"/>
            <a:ext cx="3310105" cy="1200329"/>
          </a:xfrm>
          <a:prstGeom prst="rect">
            <a:avLst/>
          </a:prstGeom>
          <a:noFill/>
        </p:spPr>
        <p:txBody>
          <a:bodyPr wrap="square" rtlCol="0">
            <a:spAutoFit/>
          </a:bodyPr>
          <a:lstStyle/>
          <a:p>
            <a:r>
              <a:rPr lang="en-US" sz="1200" b="1" dirty="0"/>
              <a:t>Proper testing: spacenet6_keras_12F</a:t>
            </a:r>
          </a:p>
          <a:p>
            <a:pPr marL="171450" indent="-171450">
              <a:buFont typeface="Arial" panose="020B0604020202020204" pitchFamily="34" charset="0"/>
              <a:buChar char="•"/>
            </a:pPr>
            <a:r>
              <a:rPr lang="en-US" sz="1200" dirty="0"/>
              <a:t>Still cannot make the model changes work, the prebuilt model is complicated</a:t>
            </a:r>
          </a:p>
          <a:p>
            <a:pPr marL="171450" indent="-171450">
              <a:buFont typeface="Arial" panose="020B0604020202020204" pitchFamily="34" charset="0"/>
              <a:buChar char="•"/>
            </a:pPr>
            <a:r>
              <a:rPr lang="en-US" sz="1200" dirty="0"/>
              <a:t>Or I am bad at it</a:t>
            </a:r>
          </a:p>
          <a:p>
            <a:pPr marL="628650" lvl="1" indent="-171450">
              <a:buFont typeface="Arial" panose="020B0604020202020204" pitchFamily="34" charset="0"/>
              <a:buChar char="•"/>
            </a:pPr>
            <a:endParaRPr lang="en-US" sz="1200" dirty="0"/>
          </a:p>
          <a:p>
            <a:pPr marL="628650" lvl="1" indent="-171450">
              <a:buFont typeface="Arial" panose="020B0604020202020204" pitchFamily="34" charset="0"/>
              <a:buChar char="•"/>
            </a:pPr>
            <a:endParaRPr lang="en-US" sz="1200" dirty="0"/>
          </a:p>
        </p:txBody>
      </p:sp>
    </p:spTree>
    <p:extLst>
      <p:ext uri="{BB962C8B-B14F-4D97-AF65-F5344CB8AC3E}">
        <p14:creationId xmlns:p14="http://schemas.microsoft.com/office/powerpoint/2010/main" val="399827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FD7E-7A35-4BDE-B31B-3414B172BFD5}"/>
              </a:ext>
            </a:extLst>
          </p:cNvPr>
          <p:cNvSpPr>
            <a:spLocks noGrp="1"/>
          </p:cNvSpPr>
          <p:nvPr>
            <p:ph type="title"/>
          </p:nvPr>
        </p:nvSpPr>
        <p:spPr/>
        <p:txBody>
          <a:bodyPr/>
          <a:lstStyle/>
          <a:p>
            <a:r>
              <a:rPr lang="en-US" dirty="0"/>
              <a:t>The Challenge </a:t>
            </a:r>
          </a:p>
        </p:txBody>
      </p:sp>
      <p:sp>
        <p:nvSpPr>
          <p:cNvPr id="3" name="Content Placeholder 2">
            <a:extLst>
              <a:ext uri="{FF2B5EF4-FFF2-40B4-BE49-F238E27FC236}">
                <a16:creationId xmlns:a16="http://schemas.microsoft.com/office/drawing/2014/main" id="{46956C71-C28A-4B00-B996-B1DA71B4224C}"/>
              </a:ext>
            </a:extLst>
          </p:cNvPr>
          <p:cNvSpPr>
            <a:spLocks noGrp="1"/>
          </p:cNvSpPr>
          <p:nvPr>
            <p:ph idx="1"/>
          </p:nvPr>
        </p:nvSpPr>
        <p:spPr/>
        <p:txBody>
          <a:bodyPr>
            <a:normAutofit/>
          </a:bodyPr>
          <a:lstStyle/>
          <a:p>
            <a:r>
              <a:rPr lang="en-US" dirty="0"/>
              <a:t>Building footprint extraction using computer vision + artificial intelligence </a:t>
            </a:r>
          </a:p>
          <a:p>
            <a:r>
              <a:rPr lang="en-US" dirty="0"/>
              <a:t>Dataset: Synthetic Aperture Radar (SAR) and Electro-Optical (EO) data</a:t>
            </a:r>
          </a:p>
          <a:p>
            <a:pPr lvl="1"/>
            <a:r>
              <a:rPr lang="en-US" dirty="0"/>
              <a:t>Test set: only SAR</a:t>
            </a:r>
          </a:p>
          <a:p>
            <a:pPr lvl="1"/>
            <a:endParaRPr lang="en-US" dirty="0"/>
          </a:p>
          <a:p>
            <a:r>
              <a:rPr lang="en-US" dirty="0"/>
              <a:t>EO vs SAR</a:t>
            </a:r>
          </a:p>
          <a:p>
            <a:pPr lvl="1"/>
            <a:r>
              <a:rPr lang="en-US" dirty="0"/>
              <a:t>EO: Conventional visible spectrum of light. A lot of work has been done in computer vision for EO images. Limited by weather, vegetation cover</a:t>
            </a:r>
          </a:p>
          <a:p>
            <a:pPr lvl="1"/>
            <a:r>
              <a:rPr lang="en-US" dirty="0"/>
              <a:t>SAR: Radio to Infrared frequencies. Different view of the Earth with SAR. Able to achieve weather, vegetation penetration. Not much research/tools for SAR</a:t>
            </a:r>
          </a:p>
          <a:p>
            <a:pPr lvl="1"/>
            <a:endParaRPr lang="en-US" dirty="0"/>
          </a:p>
          <a:p>
            <a:r>
              <a:rPr lang="en-US" dirty="0"/>
              <a:t>Challenge – build a good model for building detection using SAR data</a:t>
            </a:r>
          </a:p>
          <a:p>
            <a:pPr lvl="1"/>
            <a:endParaRPr lang="en-US" dirty="0"/>
          </a:p>
        </p:txBody>
      </p:sp>
    </p:spTree>
    <p:extLst>
      <p:ext uri="{BB962C8B-B14F-4D97-AF65-F5344CB8AC3E}">
        <p14:creationId xmlns:p14="http://schemas.microsoft.com/office/powerpoint/2010/main" val="2950645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B4DD1-32AF-4F24-891B-439D7070C2DB}"/>
              </a:ext>
            </a:extLst>
          </p:cNvPr>
          <p:cNvSpPr>
            <a:spLocks noGrp="1"/>
          </p:cNvSpPr>
          <p:nvPr>
            <p:ph type="title"/>
          </p:nvPr>
        </p:nvSpPr>
        <p:spPr/>
        <p:txBody>
          <a:bodyPr/>
          <a:lstStyle/>
          <a:p>
            <a:r>
              <a:rPr lang="en-US" dirty="0"/>
              <a:t>Overview of Journey</a:t>
            </a:r>
          </a:p>
        </p:txBody>
      </p:sp>
      <p:grpSp>
        <p:nvGrpSpPr>
          <p:cNvPr id="35" name="Group 34">
            <a:extLst>
              <a:ext uri="{FF2B5EF4-FFF2-40B4-BE49-F238E27FC236}">
                <a16:creationId xmlns:a16="http://schemas.microsoft.com/office/drawing/2014/main" id="{E1E59032-499A-4B99-9F85-C63ED58F3699}"/>
              </a:ext>
            </a:extLst>
          </p:cNvPr>
          <p:cNvGrpSpPr/>
          <p:nvPr/>
        </p:nvGrpSpPr>
        <p:grpSpPr>
          <a:xfrm>
            <a:off x="1907774" y="3580500"/>
            <a:ext cx="10284226" cy="1069227"/>
            <a:chOff x="1907774" y="3378367"/>
            <a:chExt cx="10284226" cy="1069227"/>
          </a:xfrm>
        </p:grpSpPr>
        <p:sp>
          <p:nvSpPr>
            <p:cNvPr id="10" name="Rectangle 9">
              <a:extLst>
                <a:ext uri="{FF2B5EF4-FFF2-40B4-BE49-F238E27FC236}">
                  <a16:creationId xmlns:a16="http://schemas.microsoft.com/office/drawing/2014/main" id="{387D14A3-5380-42AC-BE69-95466761CC44}"/>
                </a:ext>
              </a:extLst>
            </p:cNvPr>
            <p:cNvSpPr/>
            <p:nvPr/>
          </p:nvSpPr>
          <p:spPr>
            <a:xfrm>
              <a:off x="2011245" y="3812326"/>
              <a:ext cx="2546713" cy="20130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F87E6F3-4A93-4A79-B6DE-4F7F391DC7F0}"/>
                </a:ext>
              </a:extLst>
            </p:cNvPr>
            <p:cNvSpPr/>
            <p:nvPr/>
          </p:nvSpPr>
          <p:spPr>
            <a:xfrm>
              <a:off x="4557958" y="3812326"/>
              <a:ext cx="2546712" cy="2013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8E9E01E-EA15-4D1C-9B6D-D250D005FD29}"/>
                </a:ext>
              </a:extLst>
            </p:cNvPr>
            <p:cNvSpPr/>
            <p:nvPr/>
          </p:nvSpPr>
          <p:spPr>
            <a:xfrm>
              <a:off x="7098575" y="3812326"/>
              <a:ext cx="2546713" cy="20130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15DFF75-5234-48B0-8E7E-2DAF8961A3D2}"/>
                </a:ext>
              </a:extLst>
            </p:cNvPr>
            <p:cNvSpPr/>
            <p:nvPr/>
          </p:nvSpPr>
          <p:spPr>
            <a:xfrm>
              <a:off x="9645288" y="3812326"/>
              <a:ext cx="2546712" cy="2013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00FCFDC-A847-4513-AB69-B6DD79CB5D4A}"/>
                </a:ext>
              </a:extLst>
            </p:cNvPr>
            <p:cNvGrpSpPr/>
            <p:nvPr/>
          </p:nvGrpSpPr>
          <p:grpSpPr>
            <a:xfrm>
              <a:off x="1907774" y="3378367"/>
              <a:ext cx="206942" cy="635268"/>
              <a:chOff x="541422" y="3051208"/>
              <a:chExt cx="206942" cy="635268"/>
            </a:xfrm>
          </p:grpSpPr>
          <p:cxnSp>
            <p:nvCxnSpPr>
              <p:cNvPr id="22" name="Straight Connector 21">
                <a:extLst>
                  <a:ext uri="{FF2B5EF4-FFF2-40B4-BE49-F238E27FC236}">
                    <a16:creationId xmlns:a16="http://schemas.microsoft.com/office/drawing/2014/main" id="{F0095BA5-0166-44E2-B0C4-9FE75A948622}"/>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A3CD596C-796E-4DF4-8707-6C3289EF2437}"/>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FF4A99C5-DDEA-462B-8274-E51A1297C078}"/>
                </a:ext>
              </a:extLst>
            </p:cNvPr>
            <p:cNvGrpSpPr/>
            <p:nvPr/>
          </p:nvGrpSpPr>
          <p:grpSpPr>
            <a:xfrm rot="10800000">
              <a:off x="4456575" y="3812326"/>
              <a:ext cx="206942" cy="635268"/>
              <a:chOff x="541422" y="3051208"/>
              <a:chExt cx="206942" cy="635268"/>
            </a:xfrm>
          </p:grpSpPr>
          <p:cxnSp>
            <p:nvCxnSpPr>
              <p:cNvPr id="27" name="Straight Connector 26">
                <a:extLst>
                  <a:ext uri="{FF2B5EF4-FFF2-40B4-BE49-F238E27FC236}">
                    <a16:creationId xmlns:a16="http://schemas.microsoft.com/office/drawing/2014/main" id="{BCDBEFBC-793C-4BC8-AADE-4B8FA88E0A96}"/>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E149AB4A-286B-427F-907E-F889A253A6A0}"/>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C43BBAEC-14E4-4AD7-8DE0-392969EBD818}"/>
                </a:ext>
              </a:extLst>
            </p:cNvPr>
            <p:cNvGrpSpPr/>
            <p:nvPr/>
          </p:nvGrpSpPr>
          <p:grpSpPr>
            <a:xfrm>
              <a:off x="6995104" y="3378367"/>
              <a:ext cx="206942" cy="635268"/>
              <a:chOff x="541422" y="3051208"/>
              <a:chExt cx="206942" cy="635268"/>
            </a:xfrm>
          </p:grpSpPr>
          <p:cxnSp>
            <p:nvCxnSpPr>
              <p:cNvPr id="30" name="Straight Connector 29">
                <a:extLst>
                  <a:ext uri="{FF2B5EF4-FFF2-40B4-BE49-F238E27FC236}">
                    <a16:creationId xmlns:a16="http://schemas.microsoft.com/office/drawing/2014/main" id="{2F7B5AE0-4315-428D-AA32-EC9F25391188}"/>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F91DAA6A-FB73-47E9-BD51-8C05BC0EC4DB}"/>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DBE65837-CACE-4AB6-8D8B-F3042C394627}"/>
                </a:ext>
              </a:extLst>
            </p:cNvPr>
            <p:cNvGrpSpPr/>
            <p:nvPr/>
          </p:nvGrpSpPr>
          <p:grpSpPr>
            <a:xfrm rot="10800000">
              <a:off x="9543905" y="3812326"/>
              <a:ext cx="206942" cy="635268"/>
              <a:chOff x="541422" y="3051208"/>
              <a:chExt cx="206942" cy="635268"/>
            </a:xfrm>
          </p:grpSpPr>
          <p:cxnSp>
            <p:nvCxnSpPr>
              <p:cNvPr id="33" name="Straight Connector 32">
                <a:extLst>
                  <a:ext uri="{FF2B5EF4-FFF2-40B4-BE49-F238E27FC236}">
                    <a16:creationId xmlns:a16="http://schemas.microsoft.com/office/drawing/2014/main" id="{04E94044-90C3-4B67-BA07-4F845FAF0164}"/>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6BEA3614-1DB9-453D-BCB0-D24F4D947D2A}"/>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6" name="TextBox 35">
            <a:extLst>
              <a:ext uri="{FF2B5EF4-FFF2-40B4-BE49-F238E27FC236}">
                <a16:creationId xmlns:a16="http://schemas.microsoft.com/office/drawing/2014/main" id="{FF884968-9BD7-4440-8F14-14314BFFBEF7}"/>
              </a:ext>
            </a:extLst>
          </p:cNvPr>
          <p:cNvSpPr txBox="1"/>
          <p:nvPr/>
        </p:nvSpPr>
        <p:spPr>
          <a:xfrm>
            <a:off x="1548633" y="4291806"/>
            <a:ext cx="883512" cy="369332"/>
          </a:xfrm>
          <a:prstGeom prst="rect">
            <a:avLst/>
          </a:prstGeom>
          <a:noFill/>
        </p:spPr>
        <p:txBody>
          <a:bodyPr wrap="none" rtlCol="0">
            <a:spAutoFit/>
          </a:bodyPr>
          <a:lstStyle/>
          <a:p>
            <a:r>
              <a:rPr lang="en-US" dirty="0"/>
              <a:t>29 July</a:t>
            </a:r>
          </a:p>
        </p:txBody>
      </p:sp>
      <p:sp>
        <p:nvSpPr>
          <p:cNvPr id="38" name="TextBox 37">
            <a:extLst>
              <a:ext uri="{FF2B5EF4-FFF2-40B4-BE49-F238E27FC236}">
                <a16:creationId xmlns:a16="http://schemas.microsoft.com/office/drawing/2014/main" id="{586F696D-67DB-4F66-97C6-814D37944EB7}"/>
              </a:ext>
            </a:extLst>
          </p:cNvPr>
          <p:cNvSpPr txBox="1"/>
          <p:nvPr/>
        </p:nvSpPr>
        <p:spPr>
          <a:xfrm>
            <a:off x="4058325" y="3587779"/>
            <a:ext cx="883512" cy="369332"/>
          </a:xfrm>
          <a:prstGeom prst="rect">
            <a:avLst/>
          </a:prstGeom>
          <a:noFill/>
        </p:spPr>
        <p:txBody>
          <a:bodyPr wrap="none" rtlCol="0">
            <a:spAutoFit/>
          </a:bodyPr>
          <a:lstStyle/>
          <a:p>
            <a:r>
              <a:rPr lang="en-US" dirty="0"/>
              <a:t>30 July</a:t>
            </a:r>
          </a:p>
        </p:txBody>
      </p:sp>
      <p:sp>
        <p:nvSpPr>
          <p:cNvPr id="40" name="TextBox 39">
            <a:extLst>
              <a:ext uri="{FF2B5EF4-FFF2-40B4-BE49-F238E27FC236}">
                <a16:creationId xmlns:a16="http://schemas.microsoft.com/office/drawing/2014/main" id="{7EE910D7-E26A-431D-B493-004A758DB607}"/>
              </a:ext>
            </a:extLst>
          </p:cNvPr>
          <p:cNvSpPr txBox="1"/>
          <p:nvPr/>
        </p:nvSpPr>
        <p:spPr>
          <a:xfrm>
            <a:off x="6635964" y="4294314"/>
            <a:ext cx="1165704" cy="369332"/>
          </a:xfrm>
          <a:prstGeom prst="rect">
            <a:avLst/>
          </a:prstGeom>
          <a:noFill/>
        </p:spPr>
        <p:txBody>
          <a:bodyPr wrap="none" rtlCol="0">
            <a:spAutoFit/>
          </a:bodyPr>
          <a:lstStyle/>
          <a:p>
            <a:r>
              <a:rPr lang="en-US" dirty="0"/>
              <a:t> 1 August</a:t>
            </a:r>
          </a:p>
        </p:txBody>
      </p:sp>
      <p:sp>
        <p:nvSpPr>
          <p:cNvPr id="42" name="TextBox 41">
            <a:extLst>
              <a:ext uri="{FF2B5EF4-FFF2-40B4-BE49-F238E27FC236}">
                <a16:creationId xmlns:a16="http://schemas.microsoft.com/office/drawing/2014/main" id="{6ECDB09E-E6A1-499D-9CE6-21458D805A98}"/>
              </a:ext>
            </a:extLst>
          </p:cNvPr>
          <p:cNvSpPr txBox="1"/>
          <p:nvPr/>
        </p:nvSpPr>
        <p:spPr>
          <a:xfrm>
            <a:off x="9229276" y="3593933"/>
            <a:ext cx="1107996" cy="369332"/>
          </a:xfrm>
          <a:prstGeom prst="rect">
            <a:avLst/>
          </a:prstGeom>
          <a:noFill/>
        </p:spPr>
        <p:txBody>
          <a:bodyPr wrap="none" rtlCol="0">
            <a:spAutoFit/>
          </a:bodyPr>
          <a:lstStyle/>
          <a:p>
            <a:r>
              <a:rPr lang="en-US" dirty="0"/>
              <a:t>3 August</a:t>
            </a:r>
          </a:p>
        </p:txBody>
      </p:sp>
      <p:sp>
        <p:nvSpPr>
          <p:cNvPr id="43" name="TextBox 42">
            <a:extLst>
              <a:ext uri="{FF2B5EF4-FFF2-40B4-BE49-F238E27FC236}">
                <a16:creationId xmlns:a16="http://schemas.microsoft.com/office/drawing/2014/main" id="{24D7A17A-69A7-46E3-85B7-5CCDCD2BCD5F}"/>
              </a:ext>
            </a:extLst>
          </p:cNvPr>
          <p:cNvSpPr txBox="1"/>
          <p:nvPr/>
        </p:nvSpPr>
        <p:spPr>
          <a:xfrm>
            <a:off x="309591" y="1774393"/>
            <a:ext cx="3310105" cy="1384995"/>
          </a:xfrm>
          <a:prstGeom prst="rect">
            <a:avLst/>
          </a:prstGeom>
          <a:noFill/>
        </p:spPr>
        <p:txBody>
          <a:bodyPr wrap="square" rtlCol="0">
            <a:spAutoFit/>
          </a:bodyPr>
          <a:lstStyle/>
          <a:p>
            <a:r>
              <a:rPr lang="en-US" sz="1200" b="1" dirty="0"/>
              <a:t>Proper testing: spacenet6_keras_12I</a:t>
            </a:r>
          </a:p>
          <a:p>
            <a:pPr marL="171450" indent="-171450">
              <a:buFont typeface="Arial" panose="020B0604020202020204" pitchFamily="34" charset="0"/>
              <a:buChar char="•"/>
            </a:pPr>
            <a:r>
              <a:rPr lang="en-US" sz="1200" dirty="0"/>
              <a:t>Trial with ResNet50</a:t>
            </a:r>
          </a:p>
          <a:p>
            <a:pPr marL="171450" indent="-171450">
              <a:buFont typeface="Arial" panose="020B0604020202020204" pitchFamily="34" charset="0"/>
              <a:buChar char="•"/>
            </a:pPr>
            <a:r>
              <a:rPr lang="en-US" sz="1200" dirty="0"/>
              <a:t>Four loss functions</a:t>
            </a:r>
          </a:p>
          <a:p>
            <a:pPr marL="628650" lvl="1" indent="-171450">
              <a:buFont typeface="Arial" panose="020B0604020202020204" pitchFamily="34" charset="0"/>
              <a:buChar char="•"/>
            </a:pPr>
            <a:r>
              <a:rPr lang="en-US" sz="1200" dirty="0"/>
              <a:t>This is the best performing model found to date</a:t>
            </a:r>
          </a:p>
          <a:p>
            <a:pPr marL="171450" indent="-171450">
              <a:buFont typeface="Arial" panose="020B0604020202020204" pitchFamily="34" charset="0"/>
              <a:buChar char="•"/>
            </a:pPr>
            <a:r>
              <a:rPr lang="en-US" sz="1200" dirty="0"/>
              <a:t>Prepared notebooks, slides, results for presentation</a:t>
            </a:r>
          </a:p>
        </p:txBody>
      </p:sp>
      <p:sp>
        <p:nvSpPr>
          <p:cNvPr id="51" name="TextBox 50">
            <a:extLst>
              <a:ext uri="{FF2B5EF4-FFF2-40B4-BE49-F238E27FC236}">
                <a16:creationId xmlns:a16="http://schemas.microsoft.com/office/drawing/2014/main" id="{6053704C-5831-41BB-B83B-6739640A3755}"/>
              </a:ext>
            </a:extLst>
          </p:cNvPr>
          <p:cNvSpPr txBox="1"/>
          <p:nvPr/>
        </p:nvSpPr>
        <p:spPr>
          <a:xfrm>
            <a:off x="7990235" y="4737176"/>
            <a:ext cx="3310105" cy="1200329"/>
          </a:xfrm>
          <a:prstGeom prst="rect">
            <a:avLst/>
          </a:prstGeom>
          <a:noFill/>
        </p:spPr>
        <p:txBody>
          <a:bodyPr wrap="square" rtlCol="0">
            <a:spAutoFit/>
          </a:bodyPr>
          <a:lstStyle/>
          <a:p>
            <a:r>
              <a:rPr lang="en-US" sz="1200" b="1" dirty="0"/>
              <a:t>Proper testing: spacenet6_keras_12I</a:t>
            </a:r>
          </a:p>
          <a:p>
            <a:pPr marL="171450" indent="-171450">
              <a:buFont typeface="Arial" panose="020B0604020202020204" pitchFamily="34" charset="0"/>
              <a:buChar char="•"/>
            </a:pPr>
            <a:r>
              <a:rPr lang="en-US" sz="1200" dirty="0"/>
              <a:t>Trial with ResNet152</a:t>
            </a:r>
          </a:p>
          <a:p>
            <a:pPr marL="171450" indent="-171450">
              <a:buFont typeface="Arial" panose="020B0604020202020204" pitchFamily="34" charset="0"/>
              <a:buChar char="•"/>
            </a:pPr>
            <a:r>
              <a:rPr lang="en-US" sz="1200" dirty="0"/>
              <a:t>Four loss functions</a:t>
            </a:r>
          </a:p>
          <a:p>
            <a:pPr marL="171450" indent="-171450">
              <a:buFont typeface="Arial" panose="020B0604020202020204" pitchFamily="34" charset="0"/>
              <a:buChar char="•"/>
            </a:pPr>
            <a:r>
              <a:rPr lang="en-US" sz="1200" dirty="0"/>
              <a:t>Prepared notebooks, slides, results for presentation</a:t>
            </a:r>
          </a:p>
          <a:p>
            <a:pPr marL="171450" indent="-171450">
              <a:buFont typeface="Arial" panose="020B0604020202020204" pitchFamily="34" charset="0"/>
              <a:buChar char="•"/>
            </a:pPr>
            <a:endParaRPr lang="en-US" sz="1200" dirty="0"/>
          </a:p>
        </p:txBody>
      </p:sp>
      <p:sp>
        <p:nvSpPr>
          <p:cNvPr id="53" name="TextBox 52">
            <a:extLst>
              <a:ext uri="{FF2B5EF4-FFF2-40B4-BE49-F238E27FC236}">
                <a16:creationId xmlns:a16="http://schemas.microsoft.com/office/drawing/2014/main" id="{975A8C01-88D3-42D0-9723-C57B8F3EE631}"/>
              </a:ext>
            </a:extLst>
          </p:cNvPr>
          <p:cNvSpPr txBox="1"/>
          <p:nvPr/>
        </p:nvSpPr>
        <p:spPr>
          <a:xfrm>
            <a:off x="2902905" y="4737176"/>
            <a:ext cx="3310105" cy="1200329"/>
          </a:xfrm>
          <a:prstGeom prst="rect">
            <a:avLst/>
          </a:prstGeom>
          <a:noFill/>
        </p:spPr>
        <p:txBody>
          <a:bodyPr wrap="square" rtlCol="0">
            <a:spAutoFit/>
          </a:bodyPr>
          <a:lstStyle/>
          <a:p>
            <a:r>
              <a:rPr lang="en-US" sz="1200" b="1" dirty="0"/>
              <a:t>Proper testing: spacenet6_keras_12I</a:t>
            </a:r>
          </a:p>
          <a:p>
            <a:pPr marL="171450" indent="-171450">
              <a:buFont typeface="Arial" panose="020B0604020202020204" pitchFamily="34" charset="0"/>
              <a:buChar char="•"/>
            </a:pPr>
            <a:r>
              <a:rPr lang="en-US" sz="1200" dirty="0"/>
              <a:t>Trial with EfficientNetB3</a:t>
            </a:r>
          </a:p>
          <a:p>
            <a:pPr marL="171450" indent="-171450">
              <a:buFont typeface="Arial" panose="020B0604020202020204" pitchFamily="34" charset="0"/>
              <a:buChar char="•"/>
            </a:pPr>
            <a:r>
              <a:rPr lang="en-US" sz="1200" dirty="0"/>
              <a:t>Four loss functions</a:t>
            </a:r>
          </a:p>
          <a:p>
            <a:pPr marL="171450" indent="-171450">
              <a:buFont typeface="Arial" panose="020B0604020202020204" pitchFamily="34" charset="0"/>
              <a:buChar char="•"/>
            </a:pPr>
            <a:r>
              <a:rPr lang="en-US" sz="1200" dirty="0"/>
              <a:t>Prepared notebooks, slides, results for presentation</a:t>
            </a:r>
          </a:p>
          <a:p>
            <a:pPr marL="171450" indent="-171450">
              <a:buFont typeface="Arial" panose="020B0604020202020204" pitchFamily="34" charset="0"/>
              <a:buChar char="•"/>
            </a:pPr>
            <a:endParaRPr lang="en-US" sz="1200" dirty="0"/>
          </a:p>
        </p:txBody>
      </p:sp>
      <p:sp>
        <p:nvSpPr>
          <p:cNvPr id="55" name="TextBox 54">
            <a:extLst>
              <a:ext uri="{FF2B5EF4-FFF2-40B4-BE49-F238E27FC236}">
                <a16:creationId xmlns:a16="http://schemas.microsoft.com/office/drawing/2014/main" id="{AD7F5592-09C0-487E-8C37-1F5D4049A491}"/>
              </a:ext>
            </a:extLst>
          </p:cNvPr>
          <p:cNvSpPr txBox="1"/>
          <p:nvPr/>
        </p:nvSpPr>
        <p:spPr>
          <a:xfrm>
            <a:off x="5443522" y="1771039"/>
            <a:ext cx="3310105" cy="1200329"/>
          </a:xfrm>
          <a:prstGeom prst="rect">
            <a:avLst/>
          </a:prstGeom>
          <a:noFill/>
        </p:spPr>
        <p:txBody>
          <a:bodyPr wrap="square" rtlCol="0">
            <a:spAutoFit/>
          </a:bodyPr>
          <a:lstStyle/>
          <a:p>
            <a:r>
              <a:rPr lang="en-US" sz="1200" b="1" dirty="0"/>
              <a:t>Proper testing: spacenet6_keras_12I</a:t>
            </a:r>
          </a:p>
          <a:p>
            <a:pPr marL="171450" indent="-171450">
              <a:buFont typeface="Arial" panose="020B0604020202020204" pitchFamily="34" charset="0"/>
              <a:buChar char="•"/>
            </a:pPr>
            <a:r>
              <a:rPr lang="en-US" sz="1200" dirty="0"/>
              <a:t>Trial with EfficientNetB5</a:t>
            </a:r>
          </a:p>
          <a:p>
            <a:pPr marL="171450" indent="-171450">
              <a:buFont typeface="Arial" panose="020B0604020202020204" pitchFamily="34" charset="0"/>
              <a:buChar char="•"/>
            </a:pPr>
            <a:r>
              <a:rPr lang="en-US" sz="1200" dirty="0"/>
              <a:t>Four loss functions</a:t>
            </a:r>
          </a:p>
          <a:p>
            <a:pPr marL="171450" indent="-171450">
              <a:buFont typeface="Arial" panose="020B0604020202020204" pitchFamily="34" charset="0"/>
              <a:buChar char="•"/>
            </a:pPr>
            <a:r>
              <a:rPr lang="en-US" sz="1200" dirty="0"/>
              <a:t>Prepared notebooks, slides, results for presentation</a:t>
            </a:r>
          </a:p>
          <a:p>
            <a:pPr marL="171450" indent="-171450">
              <a:buFont typeface="Arial" panose="020B0604020202020204" pitchFamily="34" charset="0"/>
              <a:buChar char="•"/>
            </a:pPr>
            <a:endParaRPr lang="en-US" sz="1200" dirty="0"/>
          </a:p>
        </p:txBody>
      </p:sp>
    </p:spTree>
    <p:extLst>
      <p:ext uri="{BB962C8B-B14F-4D97-AF65-F5344CB8AC3E}">
        <p14:creationId xmlns:p14="http://schemas.microsoft.com/office/powerpoint/2010/main" val="1325948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B4DD1-32AF-4F24-891B-439D7070C2DB}"/>
              </a:ext>
            </a:extLst>
          </p:cNvPr>
          <p:cNvSpPr>
            <a:spLocks noGrp="1"/>
          </p:cNvSpPr>
          <p:nvPr>
            <p:ph type="title"/>
          </p:nvPr>
        </p:nvSpPr>
        <p:spPr/>
        <p:txBody>
          <a:bodyPr/>
          <a:lstStyle/>
          <a:p>
            <a:r>
              <a:rPr lang="en-US" dirty="0"/>
              <a:t>Overview of Journey</a:t>
            </a:r>
          </a:p>
        </p:txBody>
      </p:sp>
      <p:grpSp>
        <p:nvGrpSpPr>
          <p:cNvPr id="35" name="Group 34">
            <a:extLst>
              <a:ext uri="{FF2B5EF4-FFF2-40B4-BE49-F238E27FC236}">
                <a16:creationId xmlns:a16="http://schemas.microsoft.com/office/drawing/2014/main" id="{E1E59032-499A-4B99-9F85-C63ED58F3699}"/>
              </a:ext>
            </a:extLst>
          </p:cNvPr>
          <p:cNvGrpSpPr/>
          <p:nvPr/>
        </p:nvGrpSpPr>
        <p:grpSpPr>
          <a:xfrm>
            <a:off x="1907774" y="3580500"/>
            <a:ext cx="10284226" cy="1069227"/>
            <a:chOff x="1907774" y="3378367"/>
            <a:chExt cx="10284226" cy="1069227"/>
          </a:xfrm>
        </p:grpSpPr>
        <p:sp>
          <p:nvSpPr>
            <p:cNvPr id="10" name="Rectangle 9">
              <a:extLst>
                <a:ext uri="{FF2B5EF4-FFF2-40B4-BE49-F238E27FC236}">
                  <a16:creationId xmlns:a16="http://schemas.microsoft.com/office/drawing/2014/main" id="{387D14A3-5380-42AC-BE69-95466761CC44}"/>
                </a:ext>
              </a:extLst>
            </p:cNvPr>
            <p:cNvSpPr/>
            <p:nvPr/>
          </p:nvSpPr>
          <p:spPr>
            <a:xfrm>
              <a:off x="2011245" y="3812326"/>
              <a:ext cx="2546713" cy="20130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F87E6F3-4A93-4A79-B6DE-4F7F391DC7F0}"/>
                </a:ext>
              </a:extLst>
            </p:cNvPr>
            <p:cNvSpPr/>
            <p:nvPr/>
          </p:nvSpPr>
          <p:spPr>
            <a:xfrm>
              <a:off x="4557958" y="3812326"/>
              <a:ext cx="2546712" cy="2013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8E9E01E-EA15-4D1C-9B6D-D250D005FD29}"/>
                </a:ext>
              </a:extLst>
            </p:cNvPr>
            <p:cNvSpPr/>
            <p:nvPr/>
          </p:nvSpPr>
          <p:spPr>
            <a:xfrm>
              <a:off x="7098575" y="3812326"/>
              <a:ext cx="2546713" cy="20130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15DFF75-5234-48B0-8E7E-2DAF8961A3D2}"/>
                </a:ext>
              </a:extLst>
            </p:cNvPr>
            <p:cNvSpPr/>
            <p:nvPr/>
          </p:nvSpPr>
          <p:spPr>
            <a:xfrm>
              <a:off x="9645288" y="3812326"/>
              <a:ext cx="2546712" cy="2013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00FCFDC-A847-4513-AB69-B6DD79CB5D4A}"/>
                </a:ext>
              </a:extLst>
            </p:cNvPr>
            <p:cNvGrpSpPr/>
            <p:nvPr/>
          </p:nvGrpSpPr>
          <p:grpSpPr>
            <a:xfrm>
              <a:off x="1907774" y="3378367"/>
              <a:ext cx="206942" cy="635268"/>
              <a:chOff x="541422" y="3051208"/>
              <a:chExt cx="206942" cy="635268"/>
            </a:xfrm>
          </p:grpSpPr>
          <p:cxnSp>
            <p:nvCxnSpPr>
              <p:cNvPr id="22" name="Straight Connector 21">
                <a:extLst>
                  <a:ext uri="{FF2B5EF4-FFF2-40B4-BE49-F238E27FC236}">
                    <a16:creationId xmlns:a16="http://schemas.microsoft.com/office/drawing/2014/main" id="{F0095BA5-0166-44E2-B0C4-9FE75A948622}"/>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A3CD596C-796E-4DF4-8707-6C3289EF2437}"/>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FF4A99C5-DDEA-462B-8274-E51A1297C078}"/>
                </a:ext>
              </a:extLst>
            </p:cNvPr>
            <p:cNvGrpSpPr/>
            <p:nvPr/>
          </p:nvGrpSpPr>
          <p:grpSpPr>
            <a:xfrm rot="10800000">
              <a:off x="4456575" y="3812326"/>
              <a:ext cx="206942" cy="635268"/>
              <a:chOff x="541422" y="3051208"/>
              <a:chExt cx="206942" cy="635268"/>
            </a:xfrm>
          </p:grpSpPr>
          <p:cxnSp>
            <p:nvCxnSpPr>
              <p:cNvPr id="27" name="Straight Connector 26">
                <a:extLst>
                  <a:ext uri="{FF2B5EF4-FFF2-40B4-BE49-F238E27FC236}">
                    <a16:creationId xmlns:a16="http://schemas.microsoft.com/office/drawing/2014/main" id="{BCDBEFBC-793C-4BC8-AADE-4B8FA88E0A96}"/>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E149AB4A-286B-427F-907E-F889A253A6A0}"/>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C43BBAEC-14E4-4AD7-8DE0-392969EBD818}"/>
                </a:ext>
              </a:extLst>
            </p:cNvPr>
            <p:cNvGrpSpPr/>
            <p:nvPr/>
          </p:nvGrpSpPr>
          <p:grpSpPr>
            <a:xfrm>
              <a:off x="6995104" y="3378367"/>
              <a:ext cx="206942" cy="635268"/>
              <a:chOff x="541422" y="3051208"/>
              <a:chExt cx="206942" cy="635268"/>
            </a:xfrm>
          </p:grpSpPr>
          <p:cxnSp>
            <p:nvCxnSpPr>
              <p:cNvPr id="30" name="Straight Connector 29">
                <a:extLst>
                  <a:ext uri="{FF2B5EF4-FFF2-40B4-BE49-F238E27FC236}">
                    <a16:creationId xmlns:a16="http://schemas.microsoft.com/office/drawing/2014/main" id="{2F7B5AE0-4315-428D-AA32-EC9F25391188}"/>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F91DAA6A-FB73-47E9-BD51-8C05BC0EC4DB}"/>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DBE65837-CACE-4AB6-8D8B-F3042C394627}"/>
                </a:ext>
              </a:extLst>
            </p:cNvPr>
            <p:cNvGrpSpPr/>
            <p:nvPr/>
          </p:nvGrpSpPr>
          <p:grpSpPr>
            <a:xfrm rot="10800000">
              <a:off x="9543905" y="3812326"/>
              <a:ext cx="206942" cy="635268"/>
              <a:chOff x="541422" y="3051208"/>
              <a:chExt cx="206942" cy="635268"/>
            </a:xfrm>
          </p:grpSpPr>
          <p:cxnSp>
            <p:nvCxnSpPr>
              <p:cNvPr id="33" name="Straight Connector 32">
                <a:extLst>
                  <a:ext uri="{FF2B5EF4-FFF2-40B4-BE49-F238E27FC236}">
                    <a16:creationId xmlns:a16="http://schemas.microsoft.com/office/drawing/2014/main" id="{04E94044-90C3-4B67-BA07-4F845FAF0164}"/>
                  </a:ext>
                </a:extLst>
              </p:cNvPr>
              <p:cNvCxnSpPr>
                <a:cxnSpLocks/>
              </p:cNvCxnSpPr>
              <p:nvPr/>
            </p:nvCxnSpPr>
            <p:spPr>
              <a:xfrm>
                <a:off x="644893" y="3224463"/>
                <a:ext cx="0" cy="462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6BEA3614-1DB9-453D-BCB0-D24F4D947D2A}"/>
                  </a:ext>
                </a:extLst>
              </p:cNvPr>
              <p:cNvSpPr/>
              <p:nvPr/>
            </p:nvSpPr>
            <p:spPr>
              <a:xfrm>
                <a:off x="541422" y="3051208"/>
                <a:ext cx="206942" cy="17325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6" name="TextBox 35">
            <a:extLst>
              <a:ext uri="{FF2B5EF4-FFF2-40B4-BE49-F238E27FC236}">
                <a16:creationId xmlns:a16="http://schemas.microsoft.com/office/drawing/2014/main" id="{FF884968-9BD7-4440-8F14-14314BFFBEF7}"/>
              </a:ext>
            </a:extLst>
          </p:cNvPr>
          <p:cNvSpPr txBox="1"/>
          <p:nvPr/>
        </p:nvSpPr>
        <p:spPr>
          <a:xfrm>
            <a:off x="1548633" y="4291806"/>
            <a:ext cx="1107996" cy="369332"/>
          </a:xfrm>
          <a:prstGeom prst="rect">
            <a:avLst/>
          </a:prstGeom>
          <a:noFill/>
        </p:spPr>
        <p:txBody>
          <a:bodyPr wrap="none" rtlCol="0">
            <a:spAutoFit/>
          </a:bodyPr>
          <a:lstStyle/>
          <a:p>
            <a:r>
              <a:rPr lang="en-US" dirty="0"/>
              <a:t>4 August</a:t>
            </a:r>
          </a:p>
        </p:txBody>
      </p:sp>
      <p:sp>
        <p:nvSpPr>
          <p:cNvPr id="38" name="TextBox 37">
            <a:extLst>
              <a:ext uri="{FF2B5EF4-FFF2-40B4-BE49-F238E27FC236}">
                <a16:creationId xmlns:a16="http://schemas.microsoft.com/office/drawing/2014/main" id="{586F696D-67DB-4F66-97C6-814D37944EB7}"/>
              </a:ext>
            </a:extLst>
          </p:cNvPr>
          <p:cNvSpPr txBox="1"/>
          <p:nvPr/>
        </p:nvSpPr>
        <p:spPr>
          <a:xfrm>
            <a:off x="4058325" y="3587779"/>
            <a:ext cx="1107996" cy="369332"/>
          </a:xfrm>
          <a:prstGeom prst="rect">
            <a:avLst/>
          </a:prstGeom>
          <a:noFill/>
        </p:spPr>
        <p:txBody>
          <a:bodyPr wrap="none" rtlCol="0">
            <a:spAutoFit/>
          </a:bodyPr>
          <a:lstStyle/>
          <a:p>
            <a:r>
              <a:rPr lang="en-US" dirty="0"/>
              <a:t>5 August</a:t>
            </a:r>
          </a:p>
        </p:txBody>
      </p:sp>
      <p:sp>
        <p:nvSpPr>
          <p:cNvPr id="40" name="TextBox 39">
            <a:extLst>
              <a:ext uri="{FF2B5EF4-FFF2-40B4-BE49-F238E27FC236}">
                <a16:creationId xmlns:a16="http://schemas.microsoft.com/office/drawing/2014/main" id="{7EE910D7-E26A-431D-B493-004A758DB607}"/>
              </a:ext>
            </a:extLst>
          </p:cNvPr>
          <p:cNvSpPr txBox="1"/>
          <p:nvPr/>
        </p:nvSpPr>
        <p:spPr>
          <a:xfrm>
            <a:off x="6635964" y="4294314"/>
            <a:ext cx="1107996" cy="369332"/>
          </a:xfrm>
          <a:prstGeom prst="rect">
            <a:avLst/>
          </a:prstGeom>
          <a:noFill/>
        </p:spPr>
        <p:txBody>
          <a:bodyPr wrap="none" rtlCol="0">
            <a:spAutoFit/>
          </a:bodyPr>
          <a:lstStyle/>
          <a:p>
            <a:r>
              <a:rPr lang="en-US" dirty="0"/>
              <a:t>6 August</a:t>
            </a:r>
          </a:p>
        </p:txBody>
      </p:sp>
      <p:sp>
        <p:nvSpPr>
          <p:cNvPr id="42" name="TextBox 41">
            <a:extLst>
              <a:ext uri="{FF2B5EF4-FFF2-40B4-BE49-F238E27FC236}">
                <a16:creationId xmlns:a16="http://schemas.microsoft.com/office/drawing/2014/main" id="{6ECDB09E-E6A1-499D-9CE6-21458D805A98}"/>
              </a:ext>
            </a:extLst>
          </p:cNvPr>
          <p:cNvSpPr txBox="1"/>
          <p:nvPr/>
        </p:nvSpPr>
        <p:spPr>
          <a:xfrm>
            <a:off x="9229276" y="3593933"/>
            <a:ext cx="1107996" cy="369332"/>
          </a:xfrm>
          <a:prstGeom prst="rect">
            <a:avLst/>
          </a:prstGeom>
          <a:noFill/>
        </p:spPr>
        <p:txBody>
          <a:bodyPr wrap="none" rtlCol="0">
            <a:spAutoFit/>
          </a:bodyPr>
          <a:lstStyle/>
          <a:p>
            <a:r>
              <a:rPr lang="en-US" dirty="0"/>
              <a:t>7 August</a:t>
            </a:r>
          </a:p>
        </p:txBody>
      </p:sp>
      <p:sp>
        <p:nvSpPr>
          <p:cNvPr id="43" name="TextBox 42">
            <a:extLst>
              <a:ext uri="{FF2B5EF4-FFF2-40B4-BE49-F238E27FC236}">
                <a16:creationId xmlns:a16="http://schemas.microsoft.com/office/drawing/2014/main" id="{24D7A17A-69A7-46E3-85B7-5CCDCD2BCD5F}"/>
              </a:ext>
            </a:extLst>
          </p:cNvPr>
          <p:cNvSpPr txBox="1"/>
          <p:nvPr/>
        </p:nvSpPr>
        <p:spPr>
          <a:xfrm>
            <a:off x="309591" y="1774393"/>
            <a:ext cx="3310105" cy="1200329"/>
          </a:xfrm>
          <a:prstGeom prst="rect">
            <a:avLst/>
          </a:prstGeom>
          <a:noFill/>
        </p:spPr>
        <p:txBody>
          <a:bodyPr wrap="square" rtlCol="0">
            <a:spAutoFit/>
          </a:bodyPr>
          <a:lstStyle/>
          <a:p>
            <a:r>
              <a:rPr lang="en-US" sz="1200" b="1" dirty="0"/>
              <a:t>Proper testing: spacenet6_keras_12I</a:t>
            </a:r>
          </a:p>
          <a:p>
            <a:pPr marL="171450" indent="-171450">
              <a:buFont typeface="Arial" panose="020B0604020202020204" pitchFamily="34" charset="0"/>
              <a:buChar char="•"/>
            </a:pPr>
            <a:r>
              <a:rPr lang="en-US" sz="1200" dirty="0"/>
              <a:t>Fix packages breaking, following </a:t>
            </a:r>
            <a:r>
              <a:rPr lang="en-US" sz="1200" dirty="0" err="1"/>
              <a:t>Colab</a:t>
            </a:r>
            <a:r>
              <a:rPr lang="en-US" sz="1200" dirty="0"/>
              <a:t> update</a:t>
            </a:r>
          </a:p>
          <a:p>
            <a:pPr marL="171450" indent="-171450">
              <a:buFont typeface="Arial" panose="020B0604020202020204" pitchFamily="34" charset="0"/>
              <a:buChar char="•"/>
            </a:pPr>
            <a:r>
              <a:rPr lang="en-US" sz="1200" dirty="0"/>
              <a:t>Prepared notebooks, slides, results for presentation</a:t>
            </a:r>
          </a:p>
          <a:p>
            <a:pPr marL="171450" indent="-171450">
              <a:buFont typeface="Arial" panose="020B0604020202020204" pitchFamily="34" charset="0"/>
              <a:buChar char="•"/>
            </a:pPr>
            <a:endParaRPr lang="en-US" sz="1200" dirty="0"/>
          </a:p>
        </p:txBody>
      </p:sp>
      <p:sp>
        <p:nvSpPr>
          <p:cNvPr id="51" name="TextBox 50">
            <a:extLst>
              <a:ext uri="{FF2B5EF4-FFF2-40B4-BE49-F238E27FC236}">
                <a16:creationId xmlns:a16="http://schemas.microsoft.com/office/drawing/2014/main" id="{6053704C-5831-41BB-B83B-6739640A3755}"/>
              </a:ext>
            </a:extLst>
          </p:cNvPr>
          <p:cNvSpPr txBox="1"/>
          <p:nvPr/>
        </p:nvSpPr>
        <p:spPr>
          <a:xfrm>
            <a:off x="7990235" y="4737176"/>
            <a:ext cx="3310105" cy="276999"/>
          </a:xfrm>
          <a:prstGeom prst="rect">
            <a:avLst/>
          </a:prstGeom>
          <a:noFill/>
        </p:spPr>
        <p:txBody>
          <a:bodyPr wrap="square" rtlCol="0">
            <a:spAutoFit/>
          </a:bodyPr>
          <a:lstStyle/>
          <a:p>
            <a:r>
              <a:rPr lang="en-US" sz="1200" b="1" dirty="0"/>
              <a:t>Last day</a:t>
            </a:r>
            <a:endParaRPr lang="en-US" sz="1200" dirty="0"/>
          </a:p>
        </p:txBody>
      </p:sp>
      <p:sp>
        <p:nvSpPr>
          <p:cNvPr id="53" name="TextBox 52">
            <a:extLst>
              <a:ext uri="{FF2B5EF4-FFF2-40B4-BE49-F238E27FC236}">
                <a16:creationId xmlns:a16="http://schemas.microsoft.com/office/drawing/2014/main" id="{975A8C01-88D3-42D0-9723-C57B8F3EE631}"/>
              </a:ext>
            </a:extLst>
          </p:cNvPr>
          <p:cNvSpPr txBox="1"/>
          <p:nvPr/>
        </p:nvSpPr>
        <p:spPr>
          <a:xfrm>
            <a:off x="2902905" y="4737176"/>
            <a:ext cx="3310105" cy="276999"/>
          </a:xfrm>
          <a:prstGeom prst="rect">
            <a:avLst/>
          </a:prstGeom>
          <a:noFill/>
        </p:spPr>
        <p:txBody>
          <a:bodyPr wrap="square" rtlCol="0">
            <a:spAutoFit/>
          </a:bodyPr>
          <a:lstStyle/>
          <a:p>
            <a:r>
              <a:rPr lang="en-US" sz="1200" b="1" dirty="0"/>
              <a:t>Presentation day</a:t>
            </a:r>
            <a:endParaRPr lang="en-US" sz="1200" dirty="0"/>
          </a:p>
        </p:txBody>
      </p:sp>
      <p:sp>
        <p:nvSpPr>
          <p:cNvPr id="55" name="TextBox 54">
            <a:extLst>
              <a:ext uri="{FF2B5EF4-FFF2-40B4-BE49-F238E27FC236}">
                <a16:creationId xmlns:a16="http://schemas.microsoft.com/office/drawing/2014/main" id="{AD7F5592-09C0-487E-8C37-1F5D4049A491}"/>
              </a:ext>
            </a:extLst>
          </p:cNvPr>
          <p:cNvSpPr txBox="1"/>
          <p:nvPr/>
        </p:nvSpPr>
        <p:spPr>
          <a:xfrm>
            <a:off x="5443522" y="1771039"/>
            <a:ext cx="3310105" cy="276999"/>
          </a:xfrm>
          <a:prstGeom prst="rect">
            <a:avLst/>
          </a:prstGeom>
          <a:noFill/>
        </p:spPr>
        <p:txBody>
          <a:bodyPr wrap="square" rtlCol="0">
            <a:spAutoFit/>
          </a:bodyPr>
          <a:lstStyle/>
          <a:p>
            <a:r>
              <a:rPr lang="en-US" sz="1200" b="1" dirty="0"/>
              <a:t>Clean up final work</a:t>
            </a:r>
            <a:endParaRPr lang="en-US" sz="1200" dirty="0"/>
          </a:p>
        </p:txBody>
      </p:sp>
    </p:spTree>
    <p:extLst>
      <p:ext uri="{BB962C8B-B14F-4D97-AF65-F5344CB8AC3E}">
        <p14:creationId xmlns:p14="http://schemas.microsoft.com/office/powerpoint/2010/main" val="1035982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601C-2DC0-45FF-A51F-69DC1780D0D1}"/>
              </a:ext>
            </a:extLst>
          </p:cNvPr>
          <p:cNvSpPr>
            <a:spLocks noGrp="1"/>
          </p:cNvSpPr>
          <p:nvPr>
            <p:ph type="ctrTitle"/>
          </p:nvPr>
        </p:nvSpPr>
        <p:spPr/>
        <p:txBody>
          <a:bodyPr/>
          <a:lstStyle/>
          <a:p>
            <a:r>
              <a:rPr lang="en-US" dirty="0"/>
              <a:t>findings</a:t>
            </a:r>
          </a:p>
        </p:txBody>
      </p:sp>
      <p:sp>
        <p:nvSpPr>
          <p:cNvPr id="3" name="Subtitle 2">
            <a:extLst>
              <a:ext uri="{FF2B5EF4-FFF2-40B4-BE49-F238E27FC236}">
                <a16:creationId xmlns:a16="http://schemas.microsoft.com/office/drawing/2014/main" id="{47501CC7-7600-484F-A0DF-64D49475478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80235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99F1C-787F-42A5-A5A4-EBBCFA4A6FEA}"/>
              </a:ext>
            </a:extLst>
          </p:cNvPr>
          <p:cNvSpPr>
            <a:spLocks noGrp="1"/>
          </p:cNvSpPr>
          <p:nvPr>
            <p:ph type="title"/>
          </p:nvPr>
        </p:nvSpPr>
        <p:spPr/>
        <p:txBody>
          <a:bodyPr/>
          <a:lstStyle/>
          <a:p>
            <a:r>
              <a:rPr lang="en-US" dirty="0"/>
              <a:t>findings</a:t>
            </a:r>
          </a:p>
        </p:txBody>
      </p:sp>
      <p:sp>
        <p:nvSpPr>
          <p:cNvPr id="3" name="Content Placeholder 2">
            <a:extLst>
              <a:ext uri="{FF2B5EF4-FFF2-40B4-BE49-F238E27FC236}">
                <a16:creationId xmlns:a16="http://schemas.microsoft.com/office/drawing/2014/main" id="{E9F83BD0-257D-4796-AA96-12554EE478BD}"/>
              </a:ext>
            </a:extLst>
          </p:cNvPr>
          <p:cNvSpPr>
            <a:spLocks noGrp="1"/>
          </p:cNvSpPr>
          <p:nvPr>
            <p:ph idx="1"/>
          </p:nvPr>
        </p:nvSpPr>
        <p:spPr/>
        <p:txBody>
          <a:bodyPr/>
          <a:lstStyle/>
          <a:p>
            <a:r>
              <a:rPr lang="en-US" dirty="0"/>
              <a:t>Image rotation</a:t>
            </a:r>
          </a:p>
          <a:p>
            <a:pPr lvl="1"/>
            <a:r>
              <a:rPr lang="en-US" dirty="0"/>
              <a:t>Official competition suggests rotation should help</a:t>
            </a:r>
          </a:p>
          <a:p>
            <a:pPr lvl="1"/>
            <a:r>
              <a:rPr lang="en-US" dirty="0"/>
              <a:t>Own testing with 800 images suggests not rotating is better</a:t>
            </a:r>
          </a:p>
          <a:p>
            <a:pPr lvl="2"/>
            <a:r>
              <a:rPr lang="en-US" dirty="0"/>
              <a:t>Might be because of the 800 images specifically, perhaps using all 3401 images, rotation will be better</a:t>
            </a:r>
          </a:p>
          <a:p>
            <a:r>
              <a:rPr lang="en-US" dirty="0"/>
              <a:t>Model input</a:t>
            </a:r>
          </a:p>
          <a:p>
            <a:pPr lvl="1"/>
            <a:r>
              <a:rPr lang="en-US" dirty="0"/>
              <a:t>EfficientNetB0 can take float32 values</a:t>
            </a:r>
          </a:p>
          <a:p>
            <a:pPr lvl="1"/>
            <a:r>
              <a:rPr lang="en-US" dirty="0"/>
              <a:t>Normalizing this does not help </a:t>
            </a:r>
          </a:p>
          <a:p>
            <a:r>
              <a:rPr lang="en-US" dirty="0"/>
              <a:t>Batch size</a:t>
            </a:r>
          </a:p>
          <a:p>
            <a:pPr lvl="1"/>
            <a:r>
              <a:rPr lang="en-US" dirty="0"/>
              <a:t>Smaller batch size learns faster, and produces a better evaluation score </a:t>
            </a:r>
          </a:p>
          <a:p>
            <a:pPr lvl="2"/>
            <a:r>
              <a:rPr lang="en-US" dirty="0"/>
              <a:t>Tried </a:t>
            </a:r>
            <a:r>
              <a:rPr lang="en-US" dirty="0" err="1"/>
              <a:t>batchsize</a:t>
            </a:r>
            <a:r>
              <a:rPr lang="en-US" dirty="0"/>
              <a:t>=16, 8, 4 and 4 was the best</a:t>
            </a:r>
          </a:p>
          <a:p>
            <a:pPr lvl="2"/>
            <a:endParaRPr lang="en-US" dirty="0"/>
          </a:p>
          <a:p>
            <a:pPr lvl="2"/>
            <a:endParaRPr lang="en-US" dirty="0"/>
          </a:p>
        </p:txBody>
      </p:sp>
    </p:spTree>
    <p:extLst>
      <p:ext uri="{BB962C8B-B14F-4D97-AF65-F5344CB8AC3E}">
        <p14:creationId xmlns:p14="http://schemas.microsoft.com/office/powerpoint/2010/main" val="2077155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2C69D-0669-4672-8093-7D8E98F39563}"/>
              </a:ext>
            </a:extLst>
          </p:cNvPr>
          <p:cNvSpPr>
            <a:spLocks noGrp="1"/>
          </p:cNvSpPr>
          <p:nvPr>
            <p:ph type="title"/>
          </p:nvPr>
        </p:nvSpPr>
        <p:spPr/>
        <p:txBody>
          <a:bodyPr/>
          <a:lstStyle/>
          <a:p>
            <a:r>
              <a:rPr lang="en-US" dirty="0"/>
              <a:t>findings</a:t>
            </a:r>
          </a:p>
        </p:txBody>
      </p:sp>
      <p:sp>
        <p:nvSpPr>
          <p:cNvPr id="3" name="Content Placeholder 2">
            <a:extLst>
              <a:ext uri="{FF2B5EF4-FFF2-40B4-BE49-F238E27FC236}">
                <a16:creationId xmlns:a16="http://schemas.microsoft.com/office/drawing/2014/main" id="{E5854941-7FA4-4F1D-94AE-36C42D7B207D}"/>
              </a:ext>
            </a:extLst>
          </p:cNvPr>
          <p:cNvSpPr>
            <a:spLocks noGrp="1"/>
          </p:cNvSpPr>
          <p:nvPr>
            <p:ph idx="1"/>
          </p:nvPr>
        </p:nvSpPr>
        <p:spPr/>
        <p:txBody>
          <a:bodyPr>
            <a:normAutofit fontScale="92500" lnSpcReduction="20000"/>
          </a:bodyPr>
          <a:lstStyle/>
          <a:p>
            <a:r>
              <a:rPr lang="en-US" dirty="0"/>
              <a:t>Early stopping</a:t>
            </a:r>
          </a:p>
          <a:p>
            <a:pPr lvl="1"/>
            <a:r>
              <a:rPr lang="en-US" dirty="0"/>
              <a:t>Patience=10 is a good compromise to ensure the model has almost reached its learning limit </a:t>
            </a:r>
          </a:p>
          <a:p>
            <a:pPr lvl="1"/>
            <a:r>
              <a:rPr lang="en-US" dirty="0"/>
              <a:t>Usually models complete learning on the 800-image data set by around 20-40 epochs</a:t>
            </a:r>
          </a:p>
          <a:p>
            <a:r>
              <a:rPr lang="en-US" dirty="0"/>
              <a:t>Loss functions</a:t>
            </a:r>
          </a:p>
          <a:p>
            <a:pPr lvl="1"/>
            <a:r>
              <a:rPr lang="en-US" dirty="0" err="1"/>
              <a:t>JaccardLoss</a:t>
            </a:r>
            <a:r>
              <a:rPr lang="en-US" dirty="0"/>
              <a:t>(), </a:t>
            </a:r>
            <a:r>
              <a:rPr lang="en-US" dirty="0" err="1"/>
              <a:t>DiceLoss</a:t>
            </a:r>
            <a:r>
              <a:rPr lang="en-US" dirty="0"/>
              <a:t>() perform very well</a:t>
            </a:r>
          </a:p>
          <a:p>
            <a:pPr lvl="1"/>
            <a:r>
              <a:rPr lang="en-US" dirty="0" err="1"/>
              <a:t>BinaryCELoss</a:t>
            </a:r>
            <a:r>
              <a:rPr lang="en-US" dirty="0"/>
              <a:t>() performs randomly – very well or normal</a:t>
            </a:r>
          </a:p>
          <a:p>
            <a:pPr lvl="1"/>
            <a:r>
              <a:rPr lang="en-US" dirty="0" err="1"/>
              <a:t>BinaryFocalLoss</a:t>
            </a:r>
            <a:r>
              <a:rPr lang="en-US" dirty="0"/>
              <a:t>() performs best with ResNet50</a:t>
            </a:r>
          </a:p>
          <a:p>
            <a:pPr lvl="2"/>
            <a:r>
              <a:rPr lang="en-US" dirty="0"/>
              <a:t>alpha=0.75, gamma=0.75 seems to be the best out of all the alpha-gamma combinations</a:t>
            </a:r>
          </a:p>
          <a:p>
            <a:r>
              <a:rPr lang="en-US" dirty="0"/>
              <a:t>Backbones</a:t>
            </a:r>
          </a:p>
          <a:p>
            <a:pPr lvl="1"/>
            <a:r>
              <a:rPr lang="en-US" dirty="0" err="1"/>
              <a:t>ResNet</a:t>
            </a:r>
            <a:r>
              <a:rPr lang="en-US" dirty="0"/>
              <a:t> is the best</a:t>
            </a:r>
          </a:p>
          <a:p>
            <a:pPr lvl="2"/>
            <a:r>
              <a:rPr lang="en-US" dirty="0"/>
              <a:t>ResNet50 performs the best out of all the model backbones. With all four loss functions, ResNet50 outperformed all the other backbones. </a:t>
            </a:r>
          </a:p>
          <a:p>
            <a:pPr lvl="2"/>
            <a:r>
              <a:rPr lang="en-US" dirty="0"/>
              <a:t>ResNet152 was a close second</a:t>
            </a:r>
          </a:p>
          <a:p>
            <a:pPr lvl="1"/>
            <a:r>
              <a:rPr lang="en-US" dirty="0"/>
              <a:t>EfficientNetB3 &gt; EfficientNetB5 &gt; EfficientNetB0</a:t>
            </a:r>
          </a:p>
          <a:p>
            <a:pPr lvl="1"/>
            <a:r>
              <a:rPr lang="en-US" dirty="0"/>
              <a:t>More would be tested, but time constraints</a:t>
            </a:r>
          </a:p>
          <a:p>
            <a:pPr lvl="1"/>
            <a:endParaRPr lang="en-US" dirty="0"/>
          </a:p>
        </p:txBody>
      </p:sp>
    </p:spTree>
    <p:extLst>
      <p:ext uri="{BB962C8B-B14F-4D97-AF65-F5344CB8AC3E}">
        <p14:creationId xmlns:p14="http://schemas.microsoft.com/office/powerpoint/2010/main" val="3263322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B3C2F-EA22-497F-8C1C-065C0A2679AD}"/>
              </a:ext>
            </a:extLst>
          </p:cNvPr>
          <p:cNvSpPr>
            <a:spLocks noGrp="1"/>
          </p:cNvSpPr>
          <p:nvPr>
            <p:ph type="ctrTitle"/>
          </p:nvPr>
        </p:nvSpPr>
        <p:spPr/>
        <p:txBody>
          <a:bodyPr/>
          <a:lstStyle/>
          <a:p>
            <a:r>
              <a:rPr lang="en-US" dirty="0"/>
              <a:t>Final Working Code</a:t>
            </a:r>
          </a:p>
        </p:txBody>
      </p:sp>
      <p:sp>
        <p:nvSpPr>
          <p:cNvPr id="3" name="Subtitle 2">
            <a:extLst>
              <a:ext uri="{FF2B5EF4-FFF2-40B4-BE49-F238E27FC236}">
                <a16:creationId xmlns:a16="http://schemas.microsoft.com/office/drawing/2014/main" id="{8309C4EF-42DE-41D1-9135-AB9470D39F9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108820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05A76-B76C-4F1F-8664-B992F261C8AE}"/>
              </a:ext>
            </a:extLst>
          </p:cNvPr>
          <p:cNvSpPr>
            <a:spLocks noGrp="1"/>
          </p:cNvSpPr>
          <p:nvPr>
            <p:ph type="title"/>
          </p:nvPr>
        </p:nvSpPr>
        <p:spPr/>
        <p:txBody>
          <a:bodyPr/>
          <a:lstStyle/>
          <a:p>
            <a:r>
              <a:rPr lang="en-US" dirty="0"/>
              <a:t>What you should use</a:t>
            </a:r>
          </a:p>
        </p:txBody>
      </p:sp>
      <p:sp>
        <p:nvSpPr>
          <p:cNvPr id="3" name="Content Placeholder 2">
            <a:extLst>
              <a:ext uri="{FF2B5EF4-FFF2-40B4-BE49-F238E27FC236}">
                <a16:creationId xmlns:a16="http://schemas.microsoft.com/office/drawing/2014/main" id="{9FD5D38C-8A01-4AFB-9D25-201E2491630F}"/>
              </a:ext>
            </a:extLst>
          </p:cNvPr>
          <p:cNvSpPr>
            <a:spLocks noGrp="1"/>
          </p:cNvSpPr>
          <p:nvPr>
            <p:ph idx="1"/>
          </p:nvPr>
        </p:nvSpPr>
        <p:spPr/>
        <p:txBody>
          <a:bodyPr>
            <a:normAutofit fontScale="92500" lnSpcReduction="10000"/>
          </a:bodyPr>
          <a:lstStyle/>
          <a:p>
            <a:r>
              <a:rPr lang="en-US" dirty="0"/>
              <a:t>spacenet6_masking.ipynb</a:t>
            </a:r>
          </a:p>
          <a:p>
            <a:pPr lvl="1"/>
            <a:r>
              <a:rPr lang="en-US" dirty="0"/>
              <a:t>This is used to create the _mask folder under the </a:t>
            </a:r>
            <a:r>
              <a:rPr lang="en-US" dirty="0" err="1"/>
              <a:t>train_all</a:t>
            </a:r>
            <a:r>
              <a:rPr lang="en-US" dirty="0"/>
              <a:t> directory. It is a step that is used to prepare the masks based on </a:t>
            </a:r>
            <a:r>
              <a:rPr lang="en-US" dirty="0" err="1"/>
              <a:t>geojson</a:t>
            </a:r>
            <a:r>
              <a:rPr lang="en-US" dirty="0"/>
              <a:t> files and image files</a:t>
            </a:r>
          </a:p>
          <a:p>
            <a:r>
              <a:rPr lang="en-US" dirty="0"/>
              <a:t>spacenet6_keras_12X_SAR_trail_XXX.ipynb</a:t>
            </a:r>
          </a:p>
          <a:p>
            <a:pPr lvl="1"/>
            <a:r>
              <a:rPr lang="en-US" dirty="0"/>
              <a:t>These notebooks are used for the experiments with 800 SAR images </a:t>
            </a:r>
          </a:p>
          <a:p>
            <a:pPr lvl="1"/>
            <a:r>
              <a:rPr lang="en-US" dirty="0"/>
              <a:t>Don’t overwrite the notebook outputs</a:t>
            </a:r>
          </a:p>
          <a:p>
            <a:r>
              <a:rPr lang="en-US" dirty="0"/>
              <a:t>metrics_keras_12.csv</a:t>
            </a:r>
          </a:p>
          <a:p>
            <a:pPr lvl="1"/>
            <a:r>
              <a:rPr lang="en-US" dirty="0"/>
              <a:t>This stores the metrics that the various 12 series notebooks output </a:t>
            </a:r>
          </a:p>
          <a:p>
            <a:r>
              <a:rPr lang="en-US" dirty="0" err="1"/>
              <a:t>TEST_IDX_XX.npy</a:t>
            </a:r>
            <a:endParaRPr lang="en-US" dirty="0"/>
          </a:p>
          <a:p>
            <a:pPr lvl="1"/>
            <a:r>
              <a:rPr lang="en-US" dirty="0"/>
              <a:t>These are various indexes that have been generated for standardized trial-and-error</a:t>
            </a:r>
          </a:p>
          <a:p>
            <a:pPr lvl="1"/>
            <a:r>
              <a:rPr lang="en-US" dirty="0"/>
              <a:t>Can ignore if you wish</a:t>
            </a:r>
          </a:p>
          <a:p>
            <a:r>
              <a:rPr lang="en-US" dirty="0" err="1"/>
              <a:t>internship_notebook.ipynb</a:t>
            </a:r>
            <a:endParaRPr lang="en-US" dirty="0"/>
          </a:p>
          <a:p>
            <a:pPr lvl="1"/>
            <a:r>
              <a:rPr lang="en-US" dirty="0"/>
              <a:t>This is a consolidated notebook for you to experiment as you wish with my work </a:t>
            </a:r>
          </a:p>
          <a:p>
            <a:pPr lvl="1"/>
            <a:endParaRPr lang="en-US" dirty="0"/>
          </a:p>
        </p:txBody>
      </p:sp>
    </p:spTree>
    <p:extLst>
      <p:ext uri="{BB962C8B-B14F-4D97-AF65-F5344CB8AC3E}">
        <p14:creationId xmlns:p14="http://schemas.microsoft.com/office/powerpoint/2010/main" val="1506597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47FC9-7036-4742-8583-0EA9FBAB887F}"/>
              </a:ext>
            </a:extLst>
          </p:cNvPr>
          <p:cNvSpPr>
            <a:spLocks noGrp="1"/>
          </p:cNvSpPr>
          <p:nvPr>
            <p:ph type="title"/>
          </p:nvPr>
        </p:nvSpPr>
        <p:spPr/>
        <p:txBody>
          <a:bodyPr/>
          <a:lstStyle/>
          <a:p>
            <a:r>
              <a:rPr lang="en-US" dirty="0"/>
              <a:t>Notebooks</a:t>
            </a:r>
          </a:p>
        </p:txBody>
      </p:sp>
      <p:sp>
        <p:nvSpPr>
          <p:cNvPr id="3" name="Content Placeholder 2">
            <a:extLst>
              <a:ext uri="{FF2B5EF4-FFF2-40B4-BE49-F238E27FC236}">
                <a16:creationId xmlns:a16="http://schemas.microsoft.com/office/drawing/2014/main" id="{E06012E1-CC9F-4AEB-A2DA-F7183B1763BF}"/>
              </a:ext>
            </a:extLst>
          </p:cNvPr>
          <p:cNvSpPr>
            <a:spLocks noGrp="1"/>
          </p:cNvSpPr>
          <p:nvPr>
            <p:ph idx="1"/>
          </p:nvPr>
        </p:nvSpPr>
        <p:spPr/>
        <p:txBody>
          <a:bodyPr/>
          <a:lstStyle/>
          <a:p>
            <a:r>
              <a:rPr lang="en-US" dirty="0"/>
              <a:t>Check out them notebooks </a:t>
            </a:r>
            <a:r>
              <a:rPr lang="en-US" dirty="0">
                <a:sym typeface="Wingdings" panose="05000000000000000000" pitchFamily="2" charset="2"/>
              </a:rPr>
              <a:t></a:t>
            </a:r>
          </a:p>
          <a:p>
            <a:r>
              <a:rPr lang="en-US" dirty="0">
                <a:sym typeface="Wingdings" panose="05000000000000000000" pitchFamily="2" charset="2"/>
              </a:rPr>
              <a:t>spacenet6_masking.ipynb</a:t>
            </a:r>
          </a:p>
          <a:p>
            <a:pPr lvl="1"/>
            <a:r>
              <a:rPr lang="en-US" dirty="0">
                <a:hlinkClick r:id="rId2"/>
              </a:rPr>
              <a:t>https://colab.research.google.com/drive/16bQy7afyuHE6xiG0fcGYstM1F78Jg631</a:t>
            </a:r>
            <a:endParaRPr lang="en-US" dirty="0">
              <a:sym typeface="Wingdings" panose="05000000000000000000" pitchFamily="2" charset="2"/>
            </a:endParaRPr>
          </a:p>
          <a:p>
            <a:r>
              <a:rPr lang="en-US" dirty="0" err="1">
                <a:sym typeface="Wingdings" panose="05000000000000000000" pitchFamily="2" charset="2"/>
              </a:rPr>
              <a:t>internship_notebook_guide.ipynb</a:t>
            </a:r>
            <a:endParaRPr lang="en-US" dirty="0">
              <a:sym typeface="Wingdings" panose="05000000000000000000" pitchFamily="2" charset="2"/>
            </a:endParaRPr>
          </a:p>
          <a:p>
            <a:pPr lvl="1"/>
            <a:r>
              <a:rPr lang="en-US" dirty="0">
                <a:hlinkClick r:id="rId3"/>
              </a:rPr>
              <a:t>https://colab.research.google.com/drive/1Rdjtq9fbFC1LM-_9N6vyL91tct-L-COp</a:t>
            </a:r>
            <a:endParaRPr lang="en-US" dirty="0">
              <a:sym typeface="Wingdings" panose="05000000000000000000" pitchFamily="2" charset="2"/>
            </a:endParaRPr>
          </a:p>
          <a:p>
            <a:r>
              <a:rPr lang="en-US" dirty="0" err="1">
                <a:sym typeface="Wingdings" panose="05000000000000000000" pitchFamily="2" charset="2"/>
              </a:rPr>
              <a:t>internship_notebook_results_summary.ipynb</a:t>
            </a:r>
            <a:endParaRPr lang="en-US" dirty="0">
              <a:sym typeface="Wingdings" panose="05000000000000000000" pitchFamily="2" charset="2"/>
            </a:endParaRPr>
          </a:p>
          <a:p>
            <a:pPr lvl="1"/>
            <a:r>
              <a:rPr lang="en-US" dirty="0">
                <a:hlinkClick r:id="rId4"/>
              </a:rPr>
              <a:t>https://colab.research.google.com/drive/1113OY4iYXrHWgvOVjfagUNK9tgwHTDsU</a:t>
            </a:r>
            <a:endParaRPr lang="en-US" dirty="0">
              <a:sym typeface="Wingdings" panose="05000000000000000000" pitchFamily="2" charset="2"/>
            </a:endParaRPr>
          </a:p>
          <a:p>
            <a:r>
              <a:rPr lang="en-US" dirty="0">
                <a:sym typeface="Wingdings" panose="05000000000000000000" pitchFamily="2" charset="2"/>
              </a:rPr>
              <a:t>spacenet6_keras_12I_SAR_trial_backbone.ipynb</a:t>
            </a:r>
          </a:p>
          <a:p>
            <a:pPr lvl="1"/>
            <a:r>
              <a:rPr lang="en-US" dirty="0">
                <a:hlinkClick r:id="rId5"/>
              </a:rPr>
              <a:t>https://colab.research.google.com/drive/1Bvcjm_QCL8ZXdv_NrUvrVNbPyPgG8Pro</a:t>
            </a:r>
            <a:endParaRPr lang="en-US" dirty="0">
              <a:sym typeface="Wingdings" panose="05000000000000000000" pitchFamily="2" charset="2"/>
            </a:endParaRPr>
          </a:p>
          <a:p>
            <a:endParaRPr lang="en-US" dirty="0"/>
          </a:p>
        </p:txBody>
      </p:sp>
    </p:spTree>
    <p:extLst>
      <p:ext uri="{BB962C8B-B14F-4D97-AF65-F5344CB8AC3E}">
        <p14:creationId xmlns:p14="http://schemas.microsoft.com/office/powerpoint/2010/main" val="250324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B3C2F-EA22-497F-8C1C-065C0A2679AD}"/>
              </a:ext>
            </a:extLst>
          </p:cNvPr>
          <p:cNvSpPr>
            <a:spLocks noGrp="1"/>
          </p:cNvSpPr>
          <p:nvPr>
            <p:ph type="ctrTitle"/>
          </p:nvPr>
        </p:nvSpPr>
        <p:spPr/>
        <p:txBody>
          <a:bodyPr/>
          <a:lstStyle/>
          <a:p>
            <a:r>
              <a:rPr lang="en-US" dirty="0"/>
              <a:t>Problems faced</a:t>
            </a:r>
          </a:p>
        </p:txBody>
      </p:sp>
      <p:sp>
        <p:nvSpPr>
          <p:cNvPr id="3" name="Subtitle 2">
            <a:extLst>
              <a:ext uri="{FF2B5EF4-FFF2-40B4-BE49-F238E27FC236}">
                <a16:creationId xmlns:a16="http://schemas.microsoft.com/office/drawing/2014/main" id="{8309C4EF-42DE-41D1-9135-AB9470D39F9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91227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D2B8-7A76-4C9C-A64F-3091F6DA7679}"/>
              </a:ext>
            </a:extLst>
          </p:cNvPr>
          <p:cNvSpPr>
            <a:spLocks noGrp="1"/>
          </p:cNvSpPr>
          <p:nvPr>
            <p:ph type="title"/>
          </p:nvPr>
        </p:nvSpPr>
        <p:spPr/>
        <p:txBody>
          <a:bodyPr/>
          <a:lstStyle/>
          <a:p>
            <a:r>
              <a:rPr lang="en-US" dirty="0"/>
              <a:t>Problems faced</a:t>
            </a:r>
          </a:p>
        </p:txBody>
      </p:sp>
      <p:sp>
        <p:nvSpPr>
          <p:cNvPr id="3" name="Content Placeholder 2">
            <a:extLst>
              <a:ext uri="{FF2B5EF4-FFF2-40B4-BE49-F238E27FC236}">
                <a16:creationId xmlns:a16="http://schemas.microsoft.com/office/drawing/2014/main" id="{B448BE52-B71F-415C-9E82-193280624067}"/>
              </a:ext>
            </a:extLst>
          </p:cNvPr>
          <p:cNvSpPr>
            <a:spLocks noGrp="1"/>
          </p:cNvSpPr>
          <p:nvPr>
            <p:ph idx="1"/>
          </p:nvPr>
        </p:nvSpPr>
        <p:spPr/>
        <p:txBody>
          <a:bodyPr>
            <a:normAutofit/>
          </a:bodyPr>
          <a:lstStyle/>
          <a:p>
            <a:r>
              <a:rPr lang="en-US" dirty="0"/>
              <a:t>Learning</a:t>
            </a:r>
          </a:p>
          <a:p>
            <a:pPr lvl="1"/>
            <a:r>
              <a:rPr lang="en-US" dirty="0"/>
              <a:t>Satellite images – EO and SAR</a:t>
            </a:r>
          </a:p>
          <a:p>
            <a:pPr lvl="1"/>
            <a:r>
              <a:rPr lang="en-US" dirty="0"/>
              <a:t>Deep learning</a:t>
            </a:r>
          </a:p>
          <a:p>
            <a:pPr lvl="2"/>
            <a:r>
              <a:rPr lang="en-US" dirty="0" err="1"/>
              <a:t>Fastai</a:t>
            </a:r>
            <a:r>
              <a:rPr lang="en-US" dirty="0"/>
              <a:t>, </a:t>
            </a:r>
            <a:r>
              <a:rPr lang="en-US" dirty="0" err="1"/>
              <a:t>pytorch</a:t>
            </a:r>
            <a:r>
              <a:rPr lang="en-US" dirty="0"/>
              <a:t>, </a:t>
            </a:r>
            <a:r>
              <a:rPr lang="en-US" dirty="0" err="1"/>
              <a:t>tensorflow</a:t>
            </a:r>
            <a:endParaRPr lang="en-US" dirty="0"/>
          </a:p>
          <a:p>
            <a:pPr lvl="2"/>
            <a:r>
              <a:rPr lang="en-US" dirty="0"/>
              <a:t>Image classification, image segmentation </a:t>
            </a:r>
          </a:p>
          <a:p>
            <a:pPr lvl="1"/>
            <a:r>
              <a:rPr lang="en-US" dirty="0"/>
              <a:t>Cloud computing </a:t>
            </a:r>
          </a:p>
          <a:p>
            <a:pPr lvl="1"/>
            <a:r>
              <a:rPr lang="en-US" dirty="0"/>
              <a:t>Optimization and organization</a:t>
            </a:r>
          </a:p>
          <a:p>
            <a:r>
              <a:rPr lang="en-US" dirty="0"/>
              <a:t>Adapting </a:t>
            </a:r>
          </a:p>
          <a:p>
            <a:pPr lvl="1"/>
            <a:r>
              <a:rPr lang="en-US" dirty="0"/>
              <a:t>Weird internship experience</a:t>
            </a:r>
          </a:p>
          <a:p>
            <a:pPr lvl="1"/>
            <a:r>
              <a:rPr lang="en-US" dirty="0"/>
              <a:t>Resources</a:t>
            </a:r>
          </a:p>
          <a:p>
            <a:pPr lvl="2"/>
            <a:r>
              <a:rPr lang="en-US" dirty="0"/>
              <a:t>Cloud </a:t>
            </a:r>
            <a:r>
              <a:rPr lang="en-US"/>
              <a:t>computing </a:t>
            </a:r>
            <a:endParaRPr lang="en-US" dirty="0"/>
          </a:p>
          <a:p>
            <a:r>
              <a:rPr lang="en-US" dirty="0"/>
              <a:t>Waiting</a:t>
            </a:r>
          </a:p>
        </p:txBody>
      </p:sp>
    </p:spTree>
    <p:extLst>
      <p:ext uri="{BB962C8B-B14F-4D97-AF65-F5344CB8AC3E}">
        <p14:creationId xmlns:p14="http://schemas.microsoft.com/office/powerpoint/2010/main" val="2713242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0F60-7104-432B-85A9-272C03695EFA}"/>
              </a:ext>
            </a:extLst>
          </p:cNvPr>
          <p:cNvSpPr>
            <a:spLocks noGrp="1"/>
          </p:cNvSpPr>
          <p:nvPr>
            <p:ph type="title"/>
          </p:nvPr>
        </p:nvSpPr>
        <p:spPr/>
        <p:txBody>
          <a:bodyPr/>
          <a:lstStyle/>
          <a:p>
            <a:r>
              <a:rPr lang="en-US" dirty="0"/>
              <a:t>Applications</a:t>
            </a:r>
          </a:p>
        </p:txBody>
      </p:sp>
      <p:sp>
        <p:nvSpPr>
          <p:cNvPr id="3" name="Content Placeholder 2">
            <a:extLst>
              <a:ext uri="{FF2B5EF4-FFF2-40B4-BE49-F238E27FC236}">
                <a16:creationId xmlns:a16="http://schemas.microsoft.com/office/drawing/2014/main" id="{23080FF3-123E-42BC-8E5E-6BAF9E90CD4A}"/>
              </a:ext>
            </a:extLst>
          </p:cNvPr>
          <p:cNvSpPr>
            <a:spLocks noGrp="1"/>
          </p:cNvSpPr>
          <p:nvPr>
            <p:ph idx="1"/>
          </p:nvPr>
        </p:nvSpPr>
        <p:spPr/>
        <p:txBody>
          <a:bodyPr/>
          <a:lstStyle/>
          <a:p>
            <a:r>
              <a:rPr lang="en-US" dirty="0"/>
              <a:t>Humanitarian aid - disaster relief	</a:t>
            </a:r>
          </a:p>
          <a:p>
            <a:r>
              <a:rPr lang="en-US" dirty="0"/>
              <a:t>Use for mapping and navigation</a:t>
            </a:r>
          </a:p>
          <a:p>
            <a:r>
              <a:rPr lang="en-US" dirty="0"/>
              <a:t>Track changes in landscape </a:t>
            </a:r>
          </a:p>
          <a:p>
            <a:r>
              <a:rPr lang="en-US" dirty="0"/>
              <a:t>Military – another dimension of vision </a:t>
            </a:r>
          </a:p>
          <a:p>
            <a:pPr lvl="1"/>
            <a:r>
              <a:rPr lang="en-US" dirty="0"/>
              <a:t>Identifying structures that have been built up beneath vegetation</a:t>
            </a:r>
          </a:p>
          <a:p>
            <a:pPr lvl="1"/>
            <a:r>
              <a:rPr lang="en-US" dirty="0"/>
              <a:t>All-weather mapping and surveillance </a:t>
            </a:r>
          </a:p>
          <a:p>
            <a:pPr lvl="1"/>
            <a:r>
              <a:rPr lang="en-US" dirty="0"/>
              <a:t>Target identification </a:t>
            </a:r>
          </a:p>
          <a:p>
            <a:endParaRPr lang="en-US" dirty="0"/>
          </a:p>
        </p:txBody>
      </p:sp>
    </p:spTree>
    <p:extLst>
      <p:ext uri="{BB962C8B-B14F-4D97-AF65-F5344CB8AC3E}">
        <p14:creationId xmlns:p14="http://schemas.microsoft.com/office/powerpoint/2010/main" val="20781226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7AA95-1846-44D1-AB01-371755EC822B}"/>
              </a:ext>
            </a:extLst>
          </p:cNvPr>
          <p:cNvSpPr>
            <a:spLocks noGrp="1"/>
          </p:cNvSpPr>
          <p:nvPr>
            <p:ph type="ctrTitle"/>
          </p:nvPr>
        </p:nvSpPr>
        <p:spPr/>
        <p:txBody>
          <a:bodyPr/>
          <a:lstStyle/>
          <a:p>
            <a:r>
              <a:rPr lang="en-US" dirty="0"/>
              <a:t>Moving Forward</a:t>
            </a:r>
          </a:p>
        </p:txBody>
      </p:sp>
      <p:sp>
        <p:nvSpPr>
          <p:cNvPr id="3" name="Subtitle 2">
            <a:extLst>
              <a:ext uri="{FF2B5EF4-FFF2-40B4-BE49-F238E27FC236}">
                <a16:creationId xmlns:a16="http://schemas.microsoft.com/office/drawing/2014/main" id="{8B466C8F-5BE1-4C02-A223-F36E8967B60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75126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50F4E-4555-4B3D-B7EF-2222DD1F08C1}"/>
              </a:ext>
            </a:extLst>
          </p:cNvPr>
          <p:cNvSpPr>
            <a:spLocks noGrp="1"/>
          </p:cNvSpPr>
          <p:nvPr>
            <p:ph type="title"/>
          </p:nvPr>
        </p:nvSpPr>
        <p:spPr/>
        <p:txBody>
          <a:bodyPr/>
          <a:lstStyle/>
          <a:p>
            <a:r>
              <a:rPr lang="en-US" dirty="0"/>
              <a:t>Moving forward </a:t>
            </a:r>
          </a:p>
        </p:txBody>
      </p:sp>
      <p:sp>
        <p:nvSpPr>
          <p:cNvPr id="3" name="Content Placeholder 2">
            <a:extLst>
              <a:ext uri="{FF2B5EF4-FFF2-40B4-BE49-F238E27FC236}">
                <a16:creationId xmlns:a16="http://schemas.microsoft.com/office/drawing/2014/main" id="{40A50B68-53E2-42D6-8B48-E0CF18A65E0D}"/>
              </a:ext>
            </a:extLst>
          </p:cNvPr>
          <p:cNvSpPr>
            <a:spLocks noGrp="1"/>
          </p:cNvSpPr>
          <p:nvPr>
            <p:ph idx="1"/>
          </p:nvPr>
        </p:nvSpPr>
        <p:spPr/>
        <p:txBody>
          <a:bodyPr>
            <a:normAutofit fontScale="92500" lnSpcReduction="10000"/>
          </a:bodyPr>
          <a:lstStyle/>
          <a:p>
            <a:r>
              <a:rPr lang="en-US" dirty="0"/>
              <a:t>Will transfer learning from EO images help?</a:t>
            </a:r>
          </a:p>
          <a:p>
            <a:r>
              <a:rPr lang="en-US" dirty="0"/>
              <a:t>How to make the model try and predict along geometric shapes of buildings?</a:t>
            </a:r>
          </a:p>
          <a:p>
            <a:r>
              <a:rPr lang="en-US" dirty="0"/>
              <a:t>How to help the model separate the tiny buildings</a:t>
            </a:r>
          </a:p>
          <a:p>
            <a:r>
              <a:rPr lang="en-US" dirty="0"/>
              <a:t>How to reduce the instances of models of model failing due to various reasons</a:t>
            </a:r>
          </a:p>
          <a:p>
            <a:pPr lvl="1"/>
            <a:r>
              <a:rPr lang="en-US" dirty="0"/>
              <a:t>Blobby predictions</a:t>
            </a:r>
          </a:p>
          <a:p>
            <a:pPr lvl="1"/>
            <a:r>
              <a:rPr lang="en-US" dirty="0"/>
              <a:t>Small, sparse and cannot predict</a:t>
            </a:r>
          </a:p>
          <a:p>
            <a:pPr lvl="1"/>
            <a:r>
              <a:rPr lang="en-US" dirty="0"/>
              <a:t>Fine building details</a:t>
            </a:r>
          </a:p>
          <a:p>
            <a:pPr lvl="1"/>
            <a:r>
              <a:rPr lang="en-US" dirty="0"/>
              <a:t>Blank turning up something</a:t>
            </a:r>
          </a:p>
          <a:p>
            <a:pPr lvl="1"/>
            <a:r>
              <a:rPr lang="en-US" dirty="0"/>
              <a:t>Something turning up blank (might be the most important to reduce)</a:t>
            </a:r>
          </a:p>
          <a:p>
            <a:pPr lvl="1"/>
            <a:r>
              <a:rPr lang="en-US" dirty="0"/>
              <a:t>Big misses</a:t>
            </a:r>
          </a:p>
          <a:p>
            <a:r>
              <a:rPr lang="en-US" dirty="0"/>
              <a:t>How to modify the model?</a:t>
            </a:r>
          </a:p>
          <a:p>
            <a:pPr lvl="1"/>
            <a:r>
              <a:rPr lang="en-US" dirty="0"/>
              <a:t>Prebuilt models were used in the project thus far, but extremely hard to customize. In fact, still unable to customize it</a:t>
            </a:r>
          </a:p>
        </p:txBody>
      </p:sp>
    </p:spTree>
    <p:extLst>
      <p:ext uri="{BB962C8B-B14F-4D97-AF65-F5344CB8AC3E}">
        <p14:creationId xmlns:p14="http://schemas.microsoft.com/office/powerpoint/2010/main" val="3139027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CCA8-198D-4912-BAA1-67FF7CFA6F0C}"/>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192D51B4-2ADF-4B3C-A1E7-293EB3FD8E50}"/>
              </a:ext>
            </a:extLst>
          </p:cNvPr>
          <p:cNvSpPr>
            <a:spLocks noGrp="1"/>
          </p:cNvSpPr>
          <p:nvPr>
            <p:ph type="body" idx="1"/>
          </p:nvPr>
        </p:nvSpPr>
        <p:spPr/>
        <p:txBody>
          <a:bodyPr/>
          <a:lstStyle/>
          <a:p>
            <a:r>
              <a:rPr lang="en-US" dirty="0"/>
              <a:t>Any questions? No promises I can answer </a:t>
            </a:r>
            <a:r>
              <a:rPr lang="en-US" dirty="0">
                <a:sym typeface="Wingdings" panose="05000000000000000000" pitchFamily="2" charset="2"/>
              </a:rPr>
              <a:t></a:t>
            </a:r>
            <a:r>
              <a:rPr lang="en-US" dirty="0"/>
              <a:t> </a:t>
            </a:r>
          </a:p>
        </p:txBody>
      </p:sp>
    </p:spTree>
    <p:extLst>
      <p:ext uri="{BB962C8B-B14F-4D97-AF65-F5344CB8AC3E}">
        <p14:creationId xmlns:p14="http://schemas.microsoft.com/office/powerpoint/2010/main" val="2182541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3FFB7-16EB-4F01-82F9-11B5AB20DB48}"/>
              </a:ext>
            </a:extLst>
          </p:cNvPr>
          <p:cNvSpPr>
            <a:spLocks noGrp="1"/>
          </p:cNvSpPr>
          <p:nvPr>
            <p:ph type="ctrTitle"/>
          </p:nvPr>
        </p:nvSpPr>
        <p:spPr/>
        <p:txBody>
          <a:bodyPr/>
          <a:lstStyle/>
          <a:p>
            <a:r>
              <a:rPr lang="en-US" dirty="0"/>
              <a:t>SAR Data</a:t>
            </a:r>
          </a:p>
        </p:txBody>
      </p:sp>
      <p:sp>
        <p:nvSpPr>
          <p:cNvPr id="3" name="Subtitle 2">
            <a:extLst>
              <a:ext uri="{FF2B5EF4-FFF2-40B4-BE49-F238E27FC236}">
                <a16:creationId xmlns:a16="http://schemas.microsoft.com/office/drawing/2014/main" id="{4B11B3C0-D40F-41C8-B9B6-E498F00441C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20610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5F16-3BE3-4A9F-8E05-834F6162DE59}"/>
              </a:ext>
            </a:extLst>
          </p:cNvPr>
          <p:cNvSpPr>
            <a:spLocks noGrp="1"/>
          </p:cNvSpPr>
          <p:nvPr>
            <p:ph type="title"/>
          </p:nvPr>
        </p:nvSpPr>
        <p:spPr/>
        <p:txBody>
          <a:bodyPr/>
          <a:lstStyle/>
          <a:p>
            <a:r>
              <a:rPr lang="en-US" dirty="0"/>
              <a:t>SAR Data</a:t>
            </a:r>
          </a:p>
        </p:txBody>
      </p:sp>
      <p:sp>
        <p:nvSpPr>
          <p:cNvPr id="3" name="Content Placeholder 2">
            <a:extLst>
              <a:ext uri="{FF2B5EF4-FFF2-40B4-BE49-F238E27FC236}">
                <a16:creationId xmlns:a16="http://schemas.microsoft.com/office/drawing/2014/main" id="{F0B53831-C9C3-45A9-B4AF-08BC65737DA8}"/>
              </a:ext>
            </a:extLst>
          </p:cNvPr>
          <p:cNvSpPr>
            <a:spLocks noGrp="1"/>
          </p:cNvSpPr>
          <p:nvPr>
            <p:ph idx="1"/>
          </p:nvPr>
        </p:nvSpPr>
        <p:spPr/>
        <p:txBody>
          <a:bodyPr/>
          <a:lstStyle/>
          <a:p>
            <a:r>
              <a:rPr lang="en-US" dirty="0"/>
              <a:t>Wavelengths that can be used</a:t>
            </a:r>
          </a:p>
          <a:p>
            <a:endParaRPr lang="en-US" dirty="0"/>
          </a:p>
          <a:p>
            <a:endParaRPr lang="en-US" dirty="0"/>
          </a:p>
          <a:p>
            <a:endParaRPr lang="en-US" dirty="0"/>
          </a:p>
          <a:p>
            <a:endParaRPr lang="en-US" dirty="0"/>
          </a:p>
          <a:p>
            <a:endParaRPr lang="en-US" dirty="0"/>
          </a:p>
          <a:p>
            <a:endParaRPr lang="en-US" dirty="0"/>
          </a:p>
          <a:p>
            <a:r>
              <a:rPr lang="en-US" dirty="0"/>
              <a:t>Different bands used for different purposes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descr="The electromagnetic spectrum with microwave bands inset. ">
            <a:extLst>
              <a:ext uri="{FF2B5EF4-FFF2-40B4-BE49-F238E27FC236}">
                <a16:creationId xmlns:a16="http://schemas.microsoft.com/office/drawing/2014/main" id="{8A12C201-F9FB-42D6-ABA8-E21DAF7054DE}"/>
              </a:ext>
            </a:extLst>
          </p:cNvPr>
          <p:cNvPicPr/>
          <p:nvPr/>
        </p:nvPicPr>
        <p:blipFill rotWithShape="1">
          <a:blip r:embed="rId2" cstate="print">
            <a:extLst>
              <a:ext uri="{28A0092B-C50C-407E-A947-70E740481C1C}">
                <a14:useLocalDpi xmlns:a14="http://schemas.microsoft.com/office/drawing/2010/main" val="0"/>
              </a:ext>
            </a:extLst>
          </a:blip>
          <a:srcRect l="4167" t="9573" r="4381" b="8291"/>
          <a:stretch/>
        </p:blipFill>
        <p:spPr bwMode="auto">
          <a:xfrm>
            <a:off x="3027963" y="2553882"/>
            <a:ext cx="3689669" cy="2044700"/>
          </a:xfrm>
          <a:prstGeom prst="rect">
            <a:avLst/>
          </a:prstGeom>
          <a:noFill/>
          <a:ln>
            <a:noFill/>
          </a:ln>
          <a:extLst>
            <a:ext uri="{53640926-AAD7-44D8-BBD7-CCE9431645EC}">
              <a14:shadowObscured xmlns:a14="http://schemas.microsoft.com/office/drawing/2010/main"/>
            </a:ext>
          </a:extLst>
        </p:spPr>
      </p:pic>
      <p:pic>
        <p:nvPicPr>
          <p:cNvPr id="5" name="Picture 4" descr="Radar Course 2 - Parameters affecting radar backscatter - Course 2 ...">
            <a:extLst>
              <a:ext uri="{FF2B5EF4-FFF2-40B4-BE49-F238E27FC236}">
                <a16:creationId xmlns:a16="http://schemas.microsoft.com/office/drawing/2014/main" id="{55CAED1C-57E1-4012-ABC9-2AA99F7E6D8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986412" y="2553882"/>
            <a:ext cx="3689670" cy="2905452"/>
          </a:xfrm>
          <a:prstGeom prst="rect">
            <a:avLst/>
          </a:prstGeom>
          <a:noFill/>
          <a:ln>
            <a:noFill/>
          </a:ln>
        </p:spPr>
      </p:pic>
      <p:sp>
        <p:nvSpPr>
          <p:cNvPr id="8" name="Content Placeholder 2">
            <a:extLst>
              <a:ext uri="{FF2B5EF4-FFF2-40B4-BE49-F238E27FC236}">
                <a16:creationId xmlns:a16="http://schemas.microsoft.com/office/drawing/2014/main" id="{63595E23-5708-4E4C-A27B-3E89A947E386}"/>
              </a:ext>
            </a:extLst>
          </p:cNvPr>
          <p:cNvSpPr txBox="1">
            <a:spLocks/>
          </p:cNvSpPr>
          <p:nvPr/>
        </p:nvSpPr>
        <p:spPr>
          <a:xfrm>
            <a:off x="7650480" y="2133600"/>
            <a:ext cx="454152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Penetration through vegetation</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164716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5F16-3BE3-4A9F-8E05-834F6162DE59}"/>
              </a:ext>
            </a:extLst>
          </p:cNvPr>
          <p:cNvSpPr>
            <a:spLocks noGrp="1"/>
          </p:cNvSpPr>
          <p:nvPr>
            <p:ph type="title"/>
          </p:nvPr>
        </p:nvSpPr>
        <p:spPr/>
        <p:txBody>
          <a:bodyPr/>
          <a:lstStyle/>
          <a:p>
            <a:r>
              <a:rPr lang="en-US" dirty="0"/>
              <a:t>SAR Data</a:t>
            </a:r>
          </a:p>
        </p:txBody>
      </p:sp>
      <p:sp>
        <p:nvSpPr>
          <p:cNvPr id="3" name="Content Placeholder 2">
            <a:extLst>
              <a:ext uri="{FF2B5EF4-FFF2-40B4-BE49-F238E27FC236}">
                <a16:creationId xmlns:a16="http://schemas.microsoft.com/office/drawing/2014/main" id="{F0B53831-C9C3-45A9-B4AF-08BC65737DA8}"/>
              </a:ext>
            </a:extLst>
          </p:cNvPr>
          <p:cNvSpPr>
            <a:spLocks noGrp="1"/>
          </p:cNvSpPr>
          <p:nvPr>
            <p:ph idx="1"/>
          </p:nvPr>
        </p:nvSpPr>
        <p:spPr/>
        <p:txBody>
          <a:bodyPr/>
          <a:lstStyle/>
          <a:p>
            <a:r>
              <a:rPr lang="en-US" dirty="0"/>
              <a:t>Scattering patterns for different surfaces</a:t>
            </a:r>
          </a:p>
          <a:p>
            <a:pPr lvl="1"/>
            <a:r>
              <a:rPr lang="en-US" dirty="0"/>
              <a:t>Produces reflected signals that vary based on surface topography</a:t>
            </a:r>
          </a:p>
          <a:p>
            <a:pPr lvl="1"/>
            <a:endParaRPr lang="en-US" dirty="0"/>
          </a:p>
          <a:p>
            <a:pPr lvl="1"/>
            <a:endParaRPr lang="en-US" dirty="0"/>
          </a:p>
          <a:p>
            <a:pPr lvl="1"/>
            <a:endParaRPr lang="en-US" dirty="0"/>
          </a:p>
          <a:p>
            <a:pPr lvl="1"/>
            <a:endParaRPr lang="en-US" dirty="0"/>
          </a:p>
          <a:p>
            <a:pPr lvl="1"/>
            <a:endParaRPr lang="en-US" dirty="0"/>
          </a:p>
          <a:p>
            <a:endParaRPr lang="en-US" dirty="0"/>
          </a:p>
          <a:p>
            <a:endParaRPr lang="en-US" dirty="0"/>
          </a:p>
          <a:p>
            <a:r>
              <a:rPr lang="en-US" dirty="0"/>
              <a:t>Cloud penetration – all weather mapping</a:t>
            </a:r>
          </a:p>
        </p:txBody>
      </p:sp>
      <p:pic>
        <p:nvPicPr>
          <p:cNvPr id="7" name="Picture 6" descr="Strong scattering in HH indicates a predominance of double-bounce scattering (e.g., stemmy vegetation, manmade structures), while strong VV relates to rough surface scattering (e.g., bare ground, water), and spatial variations in dual polarization indicate the distribution of volume scatterers (e.g., vegetation and high-penetration soil types such as sand or other dry porous soils).">
            <a:extLst>
              <a:ext uri="{FF2B5EF4-FFF2-40B4-BE49-F238E27FC236}">
                <a16:creationId xmlns:a16="http://schemas.microsoft.com/office/drawing/2014/main" id="{6C6A1730-CFC1-4426-9FEF-3FBDAC94745E}"/>
              </a:ext>
            </a:extLst>
          </p:cNvPr>
          <p:cNvPicPr/>
          <p:nvPr/>
        </p:nvPicPr>
        <p:blipFill rotWithShape="1">
          <a:blip r:embed="rId2">
            <a:extLst>
              <a:ext uri="{28A0092B-C50C-407E-A947-70E740481C1C}">
                <a14:useLocalDpi xmlns:a14="http://schemas.microsoft.com/office/drawing/2010/main" val="0"/>
              </a:ext>
            </a:extLst>
          </a:blip>
          <a:srcRect r="31730"/>
          <a:stretch/>
        </p:blipFill>
        <p:spPr bwMode="auto">
          <a:xfrm>
            <a:off x="3024353" y="2935541"/>
            <a:ext cx="3696957" cy="214550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52775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3A833-3914-4A4C-A6E1-000CE5985362}"/>
              </a:ext>
            </a:extLst>
          </p:cNvPr>
          <p:cNvSpPr>
            <a:spLocks noGrp="1"/>
          </p:cNvSpPr>
          <p:nvPr>
            <p:ph type="title"/>
          </p:nvPr>
        </p:nvSpPr>
        <p:spPr/>
        <p:txBody>
          <a:bodyPr/>
          <a:lstStyle/>
          <a:p>
            <a:r>
              <a:rPr lang="en-US" dirty="0"/>
              <a:t>SAR Data</a:t>
            </a:r>
          </a:p>
        </p:txBody>
      </p:sp>
      <p:sp>
        <p:nvSpPr>
          <p:cNvPr id="3" name="Content Placeholder 2">
            <a:extLst>
              <a:ext uri="{FF2B5EF4-FFF2-40B4-BE49-F238E27FC236}">
                <a16:creationId xmlns:a16="http://schemas.microsoft.com/office/drawing/2014/main" id="{42E2823F-5B98-4262-B849-0BE1DC08B558}"/>
              </a:ext>
            </a:extLst>
          </p:cNvPr>
          <p:cNvSpPr>
            <a:spLocks noGrp="1"/>
          </p:cNvSpPr>
          <p:nvPr>
            <p:ph idx="1"/>
          </p:nvPr>
        </p:nvSpPr>
        <p:spPr/>
        <p:txBody>
          <a:bodyPr/>
          <a:lstStyle/>
          <a:p>
            <a:r>
              <a:rPr lang="en-US" dirty="0"/>
              <a:t>Grainy nature due to scattering and smaller signal strength emitted</a:t>
            </a:r>
          </a:p>
          <a:p>
            <a:pPr lvl="1"/>
            <a:r>
              <a:rPr lang="en-US" dirty="0"/>
              <a:t>Manmade signal, unlike sunlight </a:t>
            </a:r>
          </a:p>
          <a:p>
            <a:pPr lvl="1"/>
            <a:endParaRPr lang="en-US" dirty="0"/>
          </a:p>
        </p:txBody>
      </p:sp>
      <p:pic>
        <p:nvPicPr>
          <p:cNvPr id="5" name="Picture 4">
            <a:extLst>
              <a:ext uri="{FF2B5EF4-FFF2-40B4-BE49-F238E27FC236}">
                <a16:creationId xmlns:a16="http://schemas.microsoft.com/office/drawing/2014/main" id="{E44CB983-71DD-48B3-978E-EB31AF1F483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77452" y="3074004"/>
            <a:ext cx="3455670" cy="2967356"/>
          </a:xfrm>
          <a:prstGeom prst="rect">
            <a:avLst/>
          </a:prstGeom>
          <a:noFill/>
          <a:ln>
            <a:noFill/>
          </a:ln>
        </p:spPr>
      </p:pic>
      <p:pic>
        <p:nvPicPr>
          <p:cNvPr id="3074" name="Picture 2" descr="Principles of Remote Sensing - Centre for Remote Imaging, Sensing ...">
            <a:extLst>
              <a:ext uri="{FF2B5EF4-FFF2-40B4-BE49-F238E27FC236}">
                <a16:creationId xmlns:a16="http://schemas.microsoft.com/office/drawing/2014/main" id="{96EFBABD-7490-4407-80BF-B9E2CFCB6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3327" y="3074004"/>
            <a:ext cx="3354716" cy="2975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35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81E5D-3608-433D-B75D-3273109E464E}"/>
              </a:ext>
            </a:extLst>
          </p:cNvPr>
          <p:cNvSpPr>
            <a:spLocks noGrp="1"/>
          </p:cNvSpPr>
          <p:nvPr>
            <p:ph type="ctrTitle"/>
          </p:nvPr>
        </p:nvSpPr>
        <p:spPr/>
        <p:txBody>
          <a:bodyPr/>
          <a:lstStyle/>
          <a:p>
            <a:r>
              <a:rPr lang="en-US" dirty="0"/>
              <a:t>The Dataset</a:t>
            </a:r>
          </a:p>
        </p:txBody>
      </p:sp>
      <p:sp>
        <p:nvSpPr>
          <p:cNvPr id="3" name="Subtitle 2">
            <a:extLst>
              <a:ext uri="{FF2B5EF4-FFF2-40B4-BE49-F238E27FC236}">
                <a16:creationId xmlns:a16="http://schemas.microsoft.com/office/drawing/2014/main" id="{48A1E0F7-9F5E-4B86-AE9E-EBF7318DE2C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839091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3600</TotalTime>
  <Words>2588</Words>
  <Application>Microsoft Office PowerPoint</Application>
  <PresentationFormat>Widescreen</PresentationFormat>
  <Paragraphs>417</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Rockwell</vt:lpstr>
      <vt:lpstr>Rockwell Condensed</vt:lpstr>
      <vt:lpstr>Wingdings</vt:lpstr>
      <vt:lpstr>Wingdings 3</vt:lpstr>
      <vt:lpstr>Wood Type</vt:lpstr>
      <vt:lpstr>SpaceNet6 Challenge Multi-Sensor All-Weather Mapping</vt:lpstr>
      <vt:lpstr>The Challenge </vt:lpstr>
      <vt:lpstr>The Challenge </vt:lpstr>
      <vt:lpstr>Applications</vt:lpstr>
      <vt:lpstr>SAR Data</vt:lpstr>
      <vt:lpstr>SAR Data</vt:lpstr>
      <vt:lpstr>SAR Data</vt:lpstr>
      <vt:lpstr>SAR Data</vt:lpstr>
      <vt:lpstr>The Dataset</vt:lpstr>
      <vt:lpstr>The Dataset</vt:lpstr>
      <vt:lpstr>The Dataset</vt:lpstr>
      <vt:lpstr>The Benchmark</vt:lpstr>
      <vt:lpstr>The Benchmark</vt:lpstr>
      <vt:lpstr>The Benchmark</vt:lpstr>
      <vt:lpstr>Workflow</vt:lpstr>
      <vt:lpstr>Directory</vt:lpstr>
      <vt:lpstr>Directory</vt:lpstr>
      <vt:lpstr>Directory</vt:lpstr>
      <vt:lpstr>Cloud Computing</vt:lpstr>
      <vt:lpstr>Preparation for repetition</vt:lpstr>
      <vt:lpstr>Saving results</vt:lpstr>
      <vt:lpstr>Journey</vt:lpstr>
      <vt:lpstr>Overview of Journey</vt:lpstr>
      <vt:lpstr>Overview of Journey</vt:lpstr>
      <vt:lpstr>Overview of Journey</vt:lpstr>
      <vt:lpstr>Overview of Journey</vt:lpstr>
      <vt:lpstr>Overview of Journey</vt:lpstr>
      <vt:lpstr>Overview of Journey</vt:lpstr>
      <vt:lpstr>Overview of Journey</vt:lpstr>
      <vt:lpstr>Overview of Journey</vt:lpstr>
      <vt:lpstr>Overview of Journey</vt:lpstr>
      <vt:lpstr>findings</vt:lpstr>
      <vt:lpstr>findings</vt:lpstr>
      <vt:lpstr>findings</vt:lpstr>
      <vt:lpstr>Final Working Code</vt:lpstr>
      <vt:lpstr>What you should use</vt:lpstr>
      <vt:lpstr>Notebooks</vt:lpstr>
      <vt:lpstr>Problems faced</vt:lpstr>
      <vt:lpstr>Problems faced</vt:lpstr>
      <vt:lpstr>Moving Forward</vt:lpstr>
      <vt:lpstr>Moving forward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 Chuan Xin</dc:creator>
  <cp:lastModifiedBy>Tan Chuan Xin</cp:lastModifiedBy>
  <cp:revision>59</cp:revision>
  <dcterms:created xsi:type="dcterms:W3CDTF">2020-07-27T03:38:30Z</dcterms:created>
  <dcterms:modified xsi:type="dcterms:W3CDTF">2020-08-04T17:11:10Z</dcterms:modified>
</cp:coreProperties>
</file>